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36"/>
  </p:notesMasterIdLst>
  <p:sldIdLst>
    <p:sldId id="291" r:id="rId2"/>
    <p:sldId id="256" r:id="rId3"/>
    <p:sldId id="257" r:id="rId4"/>
    <p:sldId id="258" r:id="rId5"/>
    <p:sldId id="260" r:id="rId6"/>
    <p:sldId id="261" r:id="rId7"/>
    <p:sldId id="289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68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90" r:id="rId35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3" autoAdjust="0"/>
    <p:restoredTop sz="94640" autoAdjust="0"/>
  </p:normalViewPr>
  <p:slideViewPr>
    <p:cSldViewPr snapToGrid="0">
      <p:cViewPr>
        <p:scale>
          <a:sx n="76" d="100"/>
          <a:sy n="76" d="100"/>
        </p:scale>
        <p:origin x="-90" y="-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0FA418C-FC11-412C-9F21-488B267FF937}" type="datetimeFigureOut">
              <a:rPr lang="fa-IR" smtClean="0"/>
              <a:t>1444/12/06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3CB9176-063D-41F8-AB55-5D694B850D1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36566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CB9176-063D-41F8-AB55-5D694B850D15}" type="slidenum">
              <a:rPr lang="fa-IR" smtClean="0"/>
              <a:t>13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43186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844D4-0858-4393-A5D5-2ADD16D36C29}" type="datetime8">
              <a:rPr lang="fa-IR" smtClean="0"/>
              <a:t>23/ژوئن/24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181D074-DFFE-4722-A012-82055BD4D0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97775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A5EDD-FCBA-479B-A1B1-827EA5C87C7D}" type="datetime8">
              <a:rPr lang="fa-IR" smtClean="0"/>
              <a:t>23/ژوئن/24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181D074-DFFE-4722-A012-82055BD4D0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8311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15CC2-3A82-4F5D-84F0-30B3DBB5A694}" type="datetime8">
              <a:rPr lang="fa-IR" smtClean="0"/>
              <a:t>23/ژوئن/24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181D074-DFFE-4722-A012-82055BD4D01F}" type="slidenum">
              <a:rPr lang="fa-IR" smtClean="0"/>
              <a:t>‹#›</a:t>
            </a:fld>
            <a:endParaRPr lang="fa-I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67662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ABDF6-DFF8-40E7-A583-0B2009AE7728}" type="datetime8">
              <a:rPr lang="fa-IR" smtClean="0"/>
              <a:t>23/ژوئن/24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181D074-DFFE-4722-A012-82055BD4D0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28993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9C0B8-C790-49CC-87C8-A93ACF4DEB95}" type="datetime8">
              <a:rPr lang="fa-IR" smtClean="0"/>
              <a:t>23/ژوئن/24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181D074-DFFE-4722-A012-82055BD4D01F}" type="slidenum">
              <a:rPr lang="fa-IR" smtClean="0"/>
              <a:t>‹#›</a:t>
            </a:fld>
            <a:endParaRPr lang="fa-I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939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0113E-7113-48C7-9E76-240FE7517006}" type="datetime8">
              <a:rPr lang="fa-IR" smtClean="0"/>
              <a:t>23/ژوئن/24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181D074-DFFE-4722-A012-82055BD4D0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92135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AE1AD-5B9D-48B2-AD55-A6B34821D10C}" type="datetime8">
              <a:rPr lang="fa-IR" smtClean="0"/>
              <a:t>23/ژوئن/24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D074-DFFE-4722-A012-82055BD4D0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04745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F5B88-CF76-4B99-9E5D-9794B0884737}" type="datetime8">
              <a:rPr lang="fa-IR" smtClean="0"/>
              <a:t>23/ژوئن/24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D074-DFFE-4722-A012-82055BD4D0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43181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10A48-C672-4F30-85D4-1152C0D080D2}" type="datetime8">
              <a:rPr lang="fa-IR" smtClean="0"/>
              <a:t>23/ژوئن/24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D074-DFFE-4722-A012-82055BD4D0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53867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CD2E9-550A-44FB-8906-418F95EF7139}" type="datetime8">
              <a:rPr lang="fa-IR" smtClean="0"/>
              <a:t>23/ژوئن/24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181D074-DFFE-4722-A012-82055BD4D0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38181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AAF4E-A59A-473C-8C47-5803EE72E82B}" type="datetime8">
              <a:rPr lang="fa-IR" smtClean="0"/>
              <a:t>23/ژوئن/24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181D074-DFFE-4722-A012-82055BD4D0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2223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4FC5E-8A6E-4B05-816E-E5E28F397F3D}" type="datetime8">
              <a:rPr lang="fa-IR" smtClean="0"/>
              <a:t>23/ژوئن/24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181D074-DFFE-4722-A012-82055BD4D0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47040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67A55-8C17-4249-9E1B-11D8F1DAA64A}" type="datetime8">
              <a:rPr lang="fa-IR" smtClean="0"/>
              <a:t>23/ژوئن/24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D074-DFFE-4722-A012-82055BD4D0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98553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D696D-FDAD-4894-AAA6-9A8B2B6A9F6E}" type="datetime8">
              <a:rPr lang="fa-IR" smtClean="0"/>
              <a:t>23/ژوئن/24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D074-DFFE-4722-A012-82055BD4D0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20055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1ADC5-3C5E-47D5-8708-CFE0AA034F14}" type="datetime8">
              <a:rPr lang="fa-IR" smtClean="0"/>
              <a:t>23/ژوئن/24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D074-DFFE-4722-A012-82055BD4D0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48153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659332-4451-4CD8-B71F-CD80C814C6EC}" type="datetime8">
              <a:rPr lang="fa-IR" smtClean="0"/>
              <a:t>23/ژوئن/24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181D074-DFFE-4722-A012-82055BD4D0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7151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02F7D-8315-4B3A-B9D9-CBA4418A7F3C}" type="datetime8">
              <a:rPr lang="fa-IR" smtClean="0"/>
              <a:t>23/ژوئن/24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181D074-DFFE-4722-A012-82055BD4D0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52062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rtl="0"/>
            <a:r>
              <a:rPr lang="en-US" b="1" dirty="0" smtClean="0">
                <a:cs typeface="B Titr" panose="00000700000000000000" pitchFamily="2" charset="-78"/>
              </a:rPr>
              <a:t>In the name of God</a:t>
            </a: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D074-DFFE-4722-A012-82055BD4D01F}" type="slidenum">
              <a:rPr lang="fa-IR" smtClean="0"/>
              <a:t>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0062147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000" b="1" dirty="0">
                <a:solidFill>
                  <a:srgbClr val="FF0000"/>
                </a:solidFill>
              </a:rPr>
              <a:t>Salmeterol</a:t>
            </a:r>
            <a:r>
              <a:rPr lang="en-US" sz="2000" dirty="0"/>
              <a:t> has been recommended as the </a:t>
            </a:r>
            <a:r>
              <a:rPr lang="en-US" sz="2000" b="1" dirty="0"/>
              <a:t>inhaled long-acting beta agonist </a:t>
            </a:r>
            <a:r>
              <a:rPr lang="en-US" sz="2000" dirty="0"/>
              <a:t>of </a:t>
            </a:r>
            <a:r>
              <a:rPr lang="en-US" sz="2000" dirty="0" smtClean="0"/>
              <a:t>choice in </a:t>
            </a:r>
            <a:r>
              <a:rPr lang="en-US" sz="2000" dirty="0"/>
              <a:t>the United States due to the longer duration of clinical experience with this </a:t>
            </a:r>
            <a:r>
              <a:rPr lang="en-US" sz="2000" dirty="0" smtClean="0"/>
              <a:t>agent compared </a:t>
            </a:r>
            <a:r>
              <a:rPr lang="en-US" sz="2000" dirty="0"/>
              <a:t>with </a:t>
            </a:r>
            <a:r>
              <a:rPr lang="en-US" sz="2000" b="1" dirty="0" smtClean="0"/>
              <a:t>formoterol.</a:t>
            </a:r>
          </a:p>
          <a:p>
            <a:pPr algn="l" rtl="0"/>
            <a:endParaRPr lang="en-US" sz="2000" dirty="0" smtClean="0"/>
          </a:p>
          <a:p>
            <a:pPr algn="l" rtl="0"/>
            <a:r>
              <a:rPr lang="en-US" sz="2000" dirty="0" smtClean="0"/>
              <a:t>Retrospective </a:t>
            </a:r>
            <a:r>
              <a:rPr lang="en-US" sz="2000" dirty="0"/>
              <a:t>cohort studies provide </a:t>
            </a:r>
            <a:r>
              <a:rPr lang="en-US" sz="2000" dirty="0" smtClean="0"/>
              <a:t>reassuring data </a:t>
            </a:r>
            <a:r>
              <a:rPr lang="en-US" sz="2000" dirty="0"/>
              <a:t>for both salmeterol and formoterol </a:t>
            </a:r>
            <a:r>
              <a:rPr lang="en-US" sz="2000" dirty="0" smtClean="0"/>
              <a:t>.</a:t>
            </a:r>
          </a:p>
          <a:p>
            <a:pPr algn="l" rtl="0"/>
            <a:endParaRPr lang="en-US" sz="2000" dirty="0" smtClean="0"/>
          </a:p>
          <a:p>
            <a:pPr algn="l" rtl="0"/>
            <a:r>
              <a:rPr lang="en-US" sz="2000" b="1" dirty="0" smtClean="0"/>
              <a:t>Neither </a:t>
            </a:r>
            <a:r>
              <a:rPr lang="en-US" sz="2000" b="1" dirty="0"/>
              <a:t>of these agents should </a:t>
            </a:r>
            <a:r>
              <a:rPr lang="en-US" sz="2000" b="1" dirty="0" smtClean="0"/>
              <a:t>be used </a:t>
            </a:r>
            <a:r>
              <a:rPr lang="en-US" sz="2000" b="1" dirty="0"/>
              <a:t>in asthma without an inhaled glucocorticoid</a:t>
            </a:r>
            <a:r>
              <a:rPr lang="en-US" sz="2000" b="1" dirty="0" smtClean="0"/>
              <a:t>.</a:t>
            </a: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D074-DFFE-4722-A012-82055BD4D01F}" type="slidenum">
              <a:rPr lang="fa-IR" smtClean="0"/>
              <a:t>10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79534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000" b="1" dirty="0" smtClean="0"/>
              <a:t>A </a:t>
            </a:r>
            <a:r>
              <a:rPr lang="en-US" sz="2000" b="1" dirty="0"/>
              <a:t>leukotriene modifier (</a:t>
            </a:r>
            <a:r>
              <a:rPr lang="en-US" sz="2000" b="1" dirty="0">
                <a:solidFill>
                  <a:srgbClr val="FF0000"/>
                </a:solidFill>
              </a:rPr>
              <a:t>montelukast</a:t>
            </a:r>
            <a:r>
              <a:rPr lang="en-US" sz="2000" b="1" dirty="0"/>
              <a:t> or </a:t>
            </a:r>
            <a:r>
              <a:rPr lang="en-US" sz="2000" b="1" dirty="0">
                <a:solidFill>
                  <a:srgbClr val="FF0000"/>
                </a:solidFill>
              </a:rPr>
              <a:t>zafirlukast</a:t>
            </a:r>
            <a:r>
              <a:rPr lang="en-US" sz="2000" b="1" dirty="0"/>
              <a:t>) </a:t>
            </a:r>
            <a:r>
              <a:rPr lang="en-US" sz="2000" dirty="0"/>
              <a:t>could be considered </a:t>
            </a:r>
            <a:r>
              <a:rPr lang="en-US" sz="2000" b="1" dirty="0"/>
              <a:t>as an alternative for mild persistent asthma or as add-on therapy to inhaled glucocorticoids</a:t>
            </a:r>
            <a:r>
              <a:rPr lang="en-US" sz="2000" dirty="0"/>
              <a:t>, especially for patients who have shown a uniquely favorable response to this class of agents prior to pregnancy.</a:t>
            </a:r>
            <a:endParaRPr lang="fa-IR" sz="2000" dirty="0"/>
          </a:p>
          <a:p>
            <a:pPr algn="l" rtl="0"/>
            <a:endParaRPr lang="fa-I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D074-DFFE-4722-A012-82055BD4D01F}" type="slidenum">
              <a:rPr lang="fa-IR" smtClean="0"/>
              <a:t>11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05361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Inhaled beta-adrenergic agonists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The majority of reports provide </a:t>
            </a:r>
            <a:r>
              <a:rPr lang="en-US" dirty="0" smtClean="0"/>
              <a:t>reassurance regarding </a:t>
            </a:r>
            <a:r>
              <a:rPr lang="en-US" dirty="0"/>
              <a:t>the use of inhaled beta-agonists during </a:t>
            </a:r>
            <a:r>
              <a:rPr lang="en-US" dirty="0" smtClean="0"/>
              <a:t>pregnancy.</a:t>
            </a:r>
          </a:p>
          <a:p>
            <a:pPr algn="l" rtl="0"/>
            <a:r>
              <a:rPr lang="en-US" dirty="0" smtClean="0"/>
              <a:t>Clinical </a:t>
            </a:r>
            <a:r>
              <a:rPr lang="en-US" dirty="0"/>
              <a:t>experience </a:t>
            </a:r>
            <a:r>
              <a:rPr lang="en-US" dirty="0" smtClean="0"/>
              <a:t>is greater </a:t>
            </a:r>
            <a:r>
              <a:rPr lang="en-US" dirty="0"/>
              <a:t>with the older agents (eg, albuterol) than with the newer ones (eg, </a:t>
            </a:r>
            <a:r>
              <a:rPr lang="en-US" dirty="0" smtClean="0"/>
              <a:t>formoterol, salmeterol).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b="1" dirty="0" smtClean="0"/>
              <a:t>SABA</a:t>
            </a:r>
            <a:r>
              <a:rPr lang="en-US" dirty="0" smtClean="0"/>
              <a:t>: some case-control studies </a:t>
            </a:r>
            <a:r>
              <a:rPr lang="en-US" dirty="0"/>
              <a:t>have suggested a </a:t>
            </a:r>
            <a:r>
              <a:rPr lang="en-US" b="1" dirty="0"/>
              <a:t>slight increase </a:t>
            </a:r>
            <a:r>
              <a:rPr lang="en-US" dirty="0"/>
              <a:t>in risk of certain </a:t>
            </a:r>
            <a:r>
              <a:rPr lang="en-US" dirty="0" smtClean="0"/>
              <a:t>infant abnormalities</a:t>
            </a:r>
          </a:p>
          <a:p>
            <a:pPr algn="l" rtl="0"/>
            <a:r>
              <a:rPr lang="en-US" dirty="0" smtClean="0"/>
              <a:t>the </a:t>
            </a:r>
            <a:r>
              <a:rPr lang="en-US" dirty="0"/>
              <a:t>absolute increase in risk is </a:t>
            </a:r>
            <a:r>
              <a:rPr lang="en-US" b="1" dirty="0"/>
              <a:t>very small </a:t>
            </a:r>
            <a:r>
              <a:rPr lang="en-US" dirty="0" smtClean="0"/>
              <a:t>and </a:t>
            </a:r>
            <a:r>
              <a:rPr lang="en-US" b="1" dirty="0" smtClean="0"/>
              <a:t>less </a:t>
            </a:r>
            <a:r>
              <a:rPr lang="en-US" b="1" dirty="0"/>
              <a:t>than the risk of poorly-controlled maternal asthma.</a:t>
            </a:r>
            <a:endParaRPr lang="en-US" b="1" dirty="0" smtClean="0"/>
          </a:p>
          <a:p>
            <a:pPr algn="l" rtl="0"/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D074-DFFE-4722-A012-82055BD4D01F}" type="slidenum">
              <a:rPr lang="fa-IR" smtClean="0"/>
              <a:t>12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80309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031673"/>
          </a:xfrm>
        </p:spPr>
        <p:txBody>
          <a:bodyPr>
            <a:normAutofit/>
          </a:bodyPr>
          <a:lstStyle/>
          <a:p>
            <a:pPr algn="l" rtl="0"/>
            <a:r>
              <a:rPr lang="en-US" b="1" dirty="0" smtClean="0"/>
              <a:t>LABA:</a:t>
            </a:r>
          </a:p>
          <a:p>
            <a:pPr algn="l" rtl="0"/>
            <a:r>
              <a:rPr lang="en-US" b="1" dirty="0" smtClean="0"/>
              <a:t>Salmeterol </a:t>
            </a:r>
            <a:r>
              <a:rPr lang="en-US" dirty="0"/>
              <a:t>is not expected </a:t>
            </a:r>
            <a:r>
              <a:rPr lang="en-US" dirty="0" smtClean="0"/>
              <a:t>to increase </a:t>
            </a:r>
            <a:r>
              <a:rPr lang="en-US" dirty="0"/>
              <a:t>the risk of congenital anomalies, based on data from animal studies </a:t>
            </a:r>
            <a:r>
              <a:rPr lang="en-US" dirty="0" smtClean="0"/>
              <a:t>and limited </a:t>
            </a:r>
            <a:r>
              <a:rPr lang="en-US" dirty="0"/>
              <a:t>human </a:t>
            </a:r>
            <a:r>
              <a:rPr lang="en-US" dirty="0" smtClean="0"/>
              <a:t>experience.</a:t>
            </a:r>
          </a:p>
          <a:p>
            <a:pPr algn="l" rtl="0"/>
            <a:r>
              <a:rPr lang="en-US" dirty="0" smtClean="0"/>
              <a:t>Animal </a:t>
            </a:r>
            <a:r>
              <a:rPr lang="en-US" dirty="0"/>
              <a:t>studies are also reassuring for </a:t>
            </a:r>
            <a:r>
              <a:rPr lang="en-US" b="1" dirty="0" smtClean="0"/>
              <a:t>formoterol</a:t>
            </a:r>
            <a:r>
              <a:rPr lang="en-US" dirty="0" smtClean="0"/>
              <a:t>, although </a:t>
            </a:r>
            <a:r>
              <a:rPr lang="en-US" dirty="0"/>
              <a:t>data from human pregnancies are limited</a:t>
            </a:r>
            <a:endParaRPr lang="en-US" dirty="0" smtClean="0"/>
          </a:p>
          <a:p>
            <a:pPr algn="l" rtl="0"/>
            <a:r>
              <a:rPr lang="en-US" b="1" dirty="0"/>
              <a:t>S</a:t>
            </a:r>
            <a:r>
              <a:rPr lang="en-US" b="1" dirty="0" smtClean="0"/>
              <a:t>almeterol </a:t>
            </a:r>
            <a:r>
              <a:rPr lang="en-US" dirty="0"/>
              <a:t>and </a:t>
            </a:r>
            <a:r>
              <a:rPr lang="en-US" b="1" dirty="0"/>
              <a:t>formoterol </a:t>
            </a:r>
            <a:r>
              <a:rPr lang="en-US" dirty="0"/>
              <a:t>do not increase the risk of </a:t>
            </a:r>
            <a:r>
              <a:rPr lang="en-US" dirty="0" smtClean="0"/>
              <a:t>delivering low </a:t>
            </a:r>
            <a:r>
              <a:rPr lang="en-US" dirty="0"/>
              <a:t>birth weight, small for gestational age, or preterm </a:t>
            </a:r>
            <a:r>
              <a:rPr lang="en-US" dirty="0" smtClean="0"/>
              <a:t>infants</a:t>
            </a:r>
          </a:p>
          <a:p>
            <a:pPr algn="l" rtl="0"/>
            <a:r>
              <a:rPr lang="en-US" dirty="0"/>
              <a:t>When comparing a </a:t>
            </a:r>
            <a:r>
              <a:rPr lang="en-US" b="1" dirty="0"/>
              <a:t>combination LABA plus inhaled glucocorticoid </a:t>
            </a:r>
            <a:r>
              <a:rPr lang="en-US" dirty="0" smtClean="0"/>
              <a:t>versus monotherapy </a:t>
            </a:r>
            <a:r>
              <a:rPr lang="en-US" dirty="0"/>
              <a:t>with a higher dose of the inhaled glucocorticoid, the risk of </a:t>
            </a:r>
            <a:r>
              <a:rPr lang="en-US" dirty="0" smtClean="0"/>
              <a:t>congenital malformations </a:t>
            </a:r>
            <a:r>
              <a:rPr lang="en-US" dirty="0"/>
              <a:t>appears similar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D074-DFFE-4722-A012-82055BD4D01F}" type="slidenum">
              <a:rPr lang="fa-IR" smtClean="0"/>
              <a:t>13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82990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Oral/Systemic glucocorticoids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433455"/>
          </a:xfrm>
        </p:spPr>
        <p:txBody>
          <a:bodyPr>
            <a:normAutofit/>
          </a:bodyPr>
          <a:lstStyle/>
          <a:p>
            <a:pPr algn="l" rtl="0"/>
            <a:r>
              <a:rPr lang="en-US" sz="2000" b="1" dirty="0">
                <a:solidFill>
                  <a:srgbClr val="FF0000"/>
                </a:solidFill>
              </a:rPr>
              <a:t>Systemic glucocorticoids </a:t>
            </a:r>
            <a:r>
              <a:rPr lang="en-US" sz="2000" dirty="0"/>
              <a:t>have been used </a:t>
            </a:r>
            <a:r>
              <a:rPr lang="en-US" sz="2000" u="sng" dirty="0" smtClean="0"/>
              <a:t>fairly extensively </a:t>
            </a:r>
            <a:r>
              <a:rPr lang="en-US" sz="2000" dirty="0"/>
              <a:t>during pregnancy to treat </a:t>
            </a:r>
            <a:r>
              <a:rPr lang="en-US" sz="2000" b="1" dirty="0"/>
              <a:t>asthma exacerbations </a:t>
            </a:r>
            <a:r>
              <a:rPr lang="en-US" sz="2000" dirty="0"/>
              <a:t>and </a:t>
            </a:r>
            <a:r>
              <a:rPr lang="en-US" sz="2000" u="sng" dirty="0"/>
              <a:t>rarely</a:t>
            </a:r>
            <a:r>
              <a:rPr lang="en-US" sz="2000" dirty="0"/>
              <a:t> for </a:t>
            </a:r>
            <a:r>
              <a:rPr lang="en-US" sz="2000" b="1" dirty="0"/>
              <a:t>control </a:t>
            </a:r>
            <a:r>
              <a:rPr lang="en-US" sz="2000" b="1" dirty="0" smtClean="0"/>
              <a:t>of severe asthma</a:t>
            </a:r>
            <a:r>
              <a:rPr lang="en-US" sz="2000" dirty="0" smtClean="0"/>
              <a:t>.</a:t>
            </a:r>
          </a:p>
          <a:p>
            <a:pPr algn="l" rtl="0"/>
            <a:endParaRPr lang="en-US" sz="2000" dirty="0" smtClean="0"/>
          </a:p>
          <a:p>
            <a:pPr algn="l" rtl="0"/>
            <a:r>
              <a:rPr lang="en-US" sz="2000" dirty="0" smtClean="0"/>
              <a:t>As </a:t>
            </a:r>
            <a:r>
              <a:rPr lang="en-US" sz="2000" dirty="0"/>
              <a:t>the </a:t>
            </a:r>
            <a:r>
              <a:rPr lang="en-US" sz="2000" b="1" dirty="0"/>
              <a:t>risks of severe uncontrolled asthma </a:t>
            </a:r>
            <a:r>
              <a:rPr lang="en-US" sz="2000" dirty="0"/>
              <a:t>include </a:t>
            </a:r>
            <a:r>
              <a:rPr lang="en-US" sz="2000" b="1" dirty="0"/>
              <a:t>maternal or </a:t>
            </a:r>
            <a:r>
              <a:rPr lang="en-US" sz="2000" b="1" dirty="0" smtClean="0"/>
              <a:t>fetal mortality</a:t>
            </a:r>
            <a:r>
              <a:rPr lang="en-US" sz="2000" dirty="0"/>
              <a:t>, these risks are considered to be greater than the potential risk of </a:t>
            </a:r>
            <a:r>
              <a:rPr lang="en-US" sz="2000" dirty="0" smtClean="0"/>
              <a:t>systemic glucocorticoids.</a:t>
            </a:r>
          </a:p>
          <a:p>
            <a:pPr algn="l" rtl="0"/>
            <a:endParaRPr lang="en-US" sz="2000" dirty="0" smtClean="0"/>
          </a:p>
          <a:p>
            <a:pPr algn="l" rtl="0"/>
            <a:r>
              <a:rPr lang="en-US" sz="2000" b="1" dirty="0" smtClean="0"/>
              <a:t>oral </a:t>
            </a:r>
            <a:r>
              <a:rPr lang="en-US" sz="2000" b="1" dirty="0"/>
              <a:t>glucocorticoids should be used during pregnancy </a:t>
            </a:r>
            <a:r>
              <a:rPr lang="en-US" sz="2000" b="1" dirty="0" smtClean="0"/>
              <a:t>when indicated </a:t>
            </a:r>
            <a:r>
              <a:rPr lang="en-US" sz="2000" b="1" dirty="0"/>
              <a:t>for the management of severe asthma</a:t>
            </a:r>
            <a:endParaRPr lang="fa-IR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D074-DFFE-4722-A012-82055BD4D01F}" type="slidenum">
              <a:rPr lang="fa-IR" smtClean="0"/>
              <a:t>14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93505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000" b="1" dirty="0"/>
              <a:t>Congenital </a:t>
            </a:r>
            <a:r>
              <a:rPr lang="en-US" sz="2000" b="1" dirty="0" smtClean="0"/>
              <a:t>malformations: </a:t>
            </a:r>
            <a:r>
              <a:rPr lang="en-US" sz="2000" dirty="0"/>
              <a:t>Palatal closure is </a:t>
            </a:r>
            <a:r>
              <a:rPr lang="en-US" sz="2000" dirty="0" smtClean="0"/>
              <a:t>usually complete </a:t>
            </a:r>
            <a:r>
              <a:rPr lang="en-US" sz="2000" dirty="0"/>
              <a:t>by the 12th week of pregnancy, so potential risk would be limited </a:t>
            </a:r>
            <a:r>
              <a:rPr lang="en-US" sz="2000" dirty="0" smtClean="0"/>
              <a:t>to administration </a:t>
            </a:r>
            <a:r>
              <a:rPr lang="en-US" sz="2000" dirty="0"/>
              <a:t>during the first trimester</a:t>
            </a:r>
            <a:r>
              <a:rPr lang="en-US" sz="2000" dirty="0" smtClean="0"/>
              <a:t>.</a:t>
            </a:r>
          </a:p>
          <a:p>
            <a:pPr algn="l" rtl="0"/>
            <a:endParaRPr lang="fa-I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D074-DFFE-4722-A012-82055BD4D01F}" type="slidenum">
              <a:rPr lang="fa-IR" smtClean="0"/>
              <a:t>15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74432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Inhaled glucocorticoids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000" dirty="0"/>
              <a:t>In contrast with oral/systemic glucocorticoids, the </a:t>
            </a:r>
            <a:r>
              <a:rPr lang="en-US" sz="2000" dirty="0" smtClean="0"/>
              <a:t>safety </a:t>
            </a:r>
            <a:r>
              <a:rPr lang="en-US" sz="2000" dirty="0"/>
              <a:t>data on inhaled glucocorticoids are </a:t>
            </a:r>
            <a:r>
              <a:rPr lang="en-US" sz="2000" dirty="0" smtClean="0"/>
              <a:t>reassuring.</a:t>
            </a:r>
          </a:p>
          <a:p>
            <a:pPr algn="l" rtl="0"/>
            <a:r>
              <a:rPr lang="en-US" sz="2000" b="1" dirty="0" smtClean="0"/>
              <a:t>Budesonide</a:t>
            </a:r>
            <a:r>
              <a:rPr lang="en-US" sz="2000" dirty="0" smtClean="0"/>
              <a:t>, </a:t>
            </a:r>
            <a:r>
              <a:rPr lang="en-US" sz="2000" b="1" dirty="0" smtClean="0"/>
              <a:t>beclomethasone</a:t>
            </a:r>
            <a:r>
              <a:rPr lang="en-US" sz="2000" dirty="0"/>
              <a:t>, and </a:t>
            </a:r>
            <a:r>
              <a:rPr lang="en-US" sz="2000" b="1" dirty="0"/>
              <a:t>fluticasone</a:t>
            </a:r>
            <a:r>
              <a:rPr lang="en-US" sz="2000" dirty="0"/>
              <a:t> are preferred among the inhaled glucocorticoids </a:t>
            </a:r>
            <a:r>
              <a:rPr lang="en-US" sz="2000" dirty="0" smtClean="0"/>
              <a:t>as more </a:t>
            </a:r>
            <a:r>
              <a:rPr lang="en-US" sz="2000" dirty="0"/>
              <a:t>safety information is available for these </a:t>
            </a:r>
            <a:r>
              <a:rPr lang="en-US" sz="2000" dirty="0" smtClean="0"/>
              <a:t>agents. </a:t>
            </a:r>
          </a:p>
          <a:p>
            <a:pPr algn="l" rtl="0"/>
            <a:endParaRPr lang="en-US" sz="2000" dirty="0" smtClean="0"/>
          </a:p>
          <a:p>
            <a:pPr algn="l" rtl="0"/>
            <a:r>
              <a:rPr lang="en-US" sz="2000" dirty="0" smtClean="0"/>
              <a:t>If </a:t>
            </a:r>
            <a:r>
              <a:rPr lang="en-US" sz="2000" dirty="0"/>
              <a:t>the </a:t>
            </a:r>
            <a:r>
              <a:rPr lang="en-US" sz="2000" dirty="0" smtClean="0"/>
              <a:t>patient’s asthma </a:t>
            </a:r>
            <a:r>
              <a:rPr lang="en-US" sz="2000" dirty="0"/>
              <a:t>was already well-controlled on an alternate agent (eg, ciclesonide, </a:t>
            </a:r>
            <a:r>
              <a:rPr lang="en-US" sz="2000" dirty="0" smtClean="0"/>
              <a:t>mometasone) prior </a:t>
            </a:r>
            <a:r>
              <a:rPr lang="en-US" sz="2000" dirty="0"/>
              <a:t>to pregnancy, there is no need to change therapy.</a:t>
            </a:r>
            <a:endParaRPr lang="fa-I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D074-DFFE-4722-A012-82055BD4D01F}" type="slidenum">
              <a:rPr lang="fa-IR" smtClean="0"/>
              <a:t>16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94529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Muscarinic antagonists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b="1" dirty="0" smtClean="0"/>
              <a:t>SAMA</a:t>
            </a:r>
            <a:r>
              <a:rPr lang="en-US" dirty="0" smtClean="0"/>
              <a:t>: Gestational animal </a:t>
            </a:r>
            <a:r>
              <a:rPr lang="en-US" dirty="0"/>
              <a:t>studies are </a:t>
            </a:r>
            <a:r>
              <a:rPr lang="en-US" dirty="0" smtClean="0"/>
              <a:t>reassuring </a:t>
            </a:r>
            <a:r>
              <a:rPr lang="en-US" dirty="0"/>
              <a:t>for </a:t>
            </a:r>
            <a:r>
              <a:rPr lang="en-US" b="1" dirty="0" smtClean="0">
                <a:solidFill>
                  <a:srgbClr val="FF0000"/>
                </a:solidFill>
              </a:rPr>
              <a:t>ipratropium</a:t>
            </a:r>
          </a:p>
          <a:p>
            <a:pPr algn="l" rtl="0"/>
            <a:r>
              <a:rPr lang="en-US" dirty="0" smtClean="0"/>
              <a:t>Inhaled ipratropium</a:t>
            </a:r>
            <a:r>
              <a:rPr lang="en-US" dirty="0"/>
              <a:t>, which is sometimes used for quick relief of asthma symptoms during </a:t>
            </a:r>
            <a:r>
              <a:rPr lang="en-US" dirty="0" smtClean="0"/>
              <a:t>an exacerbation</a:t>
            </a:r>
            <a:r>
              <a:rPr lang="en-US" dirty="0"/>
              <a:t>, is felt to be </a:t>
            </a:r>
            <a:r>
              <a:rPr lang="en-US" b="1" dirty="0"/>
              <a:t>safe for intermittent use during pregnancy</a:t>
            </a:r>
            <a:endParaRPr lang="en-US" b="1" dirty="0" smtClean="0"/>
          </a:p>
          <a:p>
            <a:pPr marL="0" indent="0" algn="l" rtl="0">
              <a:buNone/>
            </a:pPr>
            <a:endParaRPr lang="en-US" dirty="0" smtClean="0"/>
          </a:p>
          <a:p>
            <a:pPr algn="l" rtl="0"/>
            <a:r>
              <a:rPr lang="en-US" b="1" dirty="0" smtClean="0"/>
              <a:t>LAMA</a:t>
            </a:r>
            <a:r>
              <a:rPr lang="en-US" dirty="0" smtClean="0"/>
              <a:t>: The </a:t>
            </a:r>
            <a:r>
              <a:rPr lang="en-US" dirty="0"/>
              <a:t>safety of inhaled </a:t>
            </a:r>
            <a:r>
              <a:rPr lang="en-US" b="1" dirty="0">
                <a:solidFill>
                  <a:srgbClr val="FF0000"/>
                </a:solidFill>
              </a:rPr>
              <a:t>tiotropium</a:t>
            </a:r>
            <a:r>
              <a:rPr lang="en-US" dirty="0"/>
              <a:t> during pregnancy is </a:t>
            </a:r>
            <a:r>
              <a:rPr lang="en-US" b="1" dirty="0" smtClean="0"/>
              <a:t>uncertain</a:t>
            </a:r>
            <a:r>
              <a:rPr lang="en-US" dirty="0" smtClean="0"/>
              <a:t> as </a:t>
            </a:r>
            <a:r>
              <a:rPr lang="en-US" dirty="0"/>
              <a:t>adverse effects were reported with high doses in animal studies and human </a:t>
            </a:r>
            <a:r>
              <a:rPr lang="en-US" dirty="0" smtClean="0"/>
              <a:t>fetal outcomes </a:t>
            </a:r>
            <a:r>
              <a:rPr lang="en-US" dirty="0"/>
              <a:t>have not been </a:t>
            </a:r>
            <a:r>
              <a:rPr lang="en-US" dirty="0" smtClean="0"/>
              <a:t>reported</a:t>
            </a:r>
          </a:p>
          <a:p>
            <a:pPr algn="l" rtl="0"/>
            <a:r>
              <a:rPr lang="en-US" dirty="0"/>
              <a:t>Other LAMAs (eg, </a:t>
            </a:r>
            <a:r>
              <a:rPr lang="en-US" b="1" dirty="0"/>
              <a:t>aclidinium</a:t>
            </a:r>
            <a:r>
              <a:rPr lang="en-US" dirty="0"/>
              <a:t>, </a:t>
            </a:r>
            <a:r>
              <a:rPr lang="en-US" b="1" dirty="0"/>
              <a:t>glycopyrrolate</a:t>
            </a:r>
            <a:r>
              <a:rPr lang="en-US" dirty="0"/>
              <a:t>, </a:t>
            </a:r>
            <a:r>
              <a:rPr lang="en-US" dirty="0" smtClean="0"/>
              <a:t>and </a:t>
            </a:r>
            <a:r>
              <a:rPr lang="en-US" b="1" dirty="0" smtClean="0"/>
              <a:t>umeclidinium</a:t>
            </a:r>
            <a:r>
              <a:rPr lang="en-US" dirty="0"/>
              <a:t>) </a:t>
            </a:r>
            <a:r>
              <a:rPr lang="en-US" u="sng" dirty="0"/>
              <a:t>are not approved for use in asthma</a:t>
            </a:r>
            <a:r>
              <a:rPr lang="en-US" dirty="0"/>
              <a:t>, although it is reasonable to </a:t>
            </a:r>
            <a:r>
              <a:rPr lang="en-US" dirty="0" smtClean="0"/>
              <a:t>assume that </a:t>
            </a:r>
            <a:r>
              <a:rPr lang="en-US" dirty="0"/>
              <a:t>they would have similar effects.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D074-DFFE-4722-A012-82055BD4D01F}" type="slidenum">
              <a:rPr lang="fa-IR" smtClean="0"/>
              <a:t>17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83488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Biologics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000" b="1" dirty="0"/>
              <a:t>Anti-immunoglobulin E </a:t>
            </a:r>
            <a:r>
              <a:rPr lang="en-US" sz="2000" dirty="0"/>
              <a:t>— </a:t>
            </a:r>
            <a:r>
              <a:rPr lang="en-US" sz="2000" dirty="0" smtClean="0"/>
              <a:t>Omalizumab</a:t>
            </a:r>
          </a:p>
          <a:p>
            <a:pPr algn="l" rtl="0">
              <a:buFont typeface="Courier New" panose="02070309020205020404" pitchFamily="49" charset="0"/>
              <a:buChar char="o"/>
            </a:pPr>
            <a:endParaRPr lang="en-US" sz="2000" dirty="0" smtClean="0"/>
          </a:p>
          <a:p>
            <a:pPr algn="l" rtl="0">
              <a:buFont typeface="Courier New" panose="02070309020205020404" pitchFamily="49" charset="0"/>
              <a:buChar char="o"/>
            </a:pPr>
            <a:r>
              <a:rPr lang="en-US" sz="2000" dirty="0" smtClean="0"/>
              <a:t>The </a:t>
            </a:r>
            <a:r>
              <a:rPr lang="en-US" sz="2000" dirty="0"/>
              <a:t>initiation of omalizumab during pregnancy is </a:t>
            </a:r>
            <a:r>
              <a:rPr lang="en-US" sz="2000" b="1" dirty="0"/>
              <a:t>not </a:t>
            </a:r>
            <a:r>
              <a:rPr lang="en-US" sz="2000" b="1" dirty="0" smtClean="0"/>
              <a:t>recommended</a:t>
            </a:r>
          </a:p>
          <a:p>
            <a:pPr algn="l" rtl="0">
              <a:buFont typeface="Courier New" panose="02070309020205020404" pitchFamily="49" charset="0"/>
              <a:buChar char="o"/>
            </a:pPr>
            <a:r>
              <a:rPr lang="en-US" sz="2000" dirty="0"/>
              <a:t>I</a:t>
            </a:r>
            <a:r>
              <a:rPr lang="en-US" sz="2000" dirty="0" smtClean="0"/>
              <a:t>f </a:t>
            </a:r>
            <a:r>
              <a:rPr lang="en-US" sz="2000" dirty="0"/>
              <a:t>a </a:t>
            </a:r>
            <a:r>
              <a:rPr lang="en-US" sz="2000" dirty="0" smtClean="0"/>
              <a:t>woman becomes </a:t>
            </a:r>
            <a:r>
              <a:rPr lang="en-US" sz="2000" dirty="0"/>
              <a:t>pregnant while receiving omalizumab, it is suggested that therapy can </a:t>
            </a:r>
            <a:r>
              <a:rPr lang="en-US" sz="2000" dirty="0" smtClean="0"/>
              <a:t>be continued </a:t>
            </a:r>
            <a:r>
              <a:rPr lang="en-US" sz="2000" dirty="0"/>
              <a:t>if the benefits are estimated to outweigh the potential harms.</a:t>
            </a:r>
            <a:endParaRPr lang="fa-I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D074-DFFE-4722-A012-82055BD4D01F}" type="slidenum">
              <a:rPr lang="fa-IR" smtClean="0"/>
              <a:t>18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12541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Rarely used medications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3761509"/>
          </a:xfrm>
        </p:spPr>
        <p:txBody>
          <a:bodyPr>
            <a:noAutofit/>
          </a:bodyPr>
          <a:lstStyle/>
          <a:p>
            <a:pPr algn="l" rtl="0"/>
            <a:r>
              <a:rPr lang="en-US" sz="2000" b="1" dirty="0"/>
              <a:t>Methylxanthines </a:t>
            </a:r>
            <a:r>
              <a:rPr lang="en-US" sz="2000" dirty="0"/>
              <a:t>– The clinical use of methylxanthines (</a:t>
            </a:r>
            <a:r>
              <a:rPr lang="en-US" sz="2000" b="1" dirty="0">
                <a:solidFill>
                  <a:srgbClr val="FF0000"/>
                </a:solidFill>
              </a:rPr>
              <a:t>theophylline</a:t>
            </a:r>
            <a:r>
              <a:rPr lang="en-US" sz="2000" dirty="0"/>
              <a:t>, </a:t>
            </a:r>
            <a:r>
              <a:rPr lang="en-US" sz="2000" b="1" dirty="0" smtClean="0">
                <a:solidFill>
                  <a:srgbClr val="FF0000"/>
                </a:solidFill>
              </a:rPr>
              <a:t>aminophylline</a:t>
            </a:r>
            <a:r>
              <a:rPr lang="en-US" sz="2000" dirty="0" smtClean="0"/>
              <a:t>) during </a:t>
            </a:r>
            <a:r>
              <a:rPr lang="en-US" sz="2000" dirty="0"/>
              <a:t>pregnancy is </a:t>
            </a:r>
            <a:r>
              <a:rPr lang="en-US" sz="2000" b="1" dirty="0"/>
              <a:t>limited</a:t>
            </a:r>
            <a:r>
              <a:rPr lang="en-US" sz="2000" dirty="0"/>
              <a:t> because of the potential for altered metabolism </a:t>
            </a:r>
            <a:r>
              <a:rPr lang="en-US" sz="2000" dirty="0" smtClean="0"/>
              <a:t>during pregnancy</a:t>
            </a:r>
            <a:r>
              <a:rPr lang="en-US" sz="2000" dirty="0"/>
              <a:t>, the need for drug level monitoring, and the potential for </a:t>
            </a:r>
            <a:r>
              <a:rPr lang="en-US" sz="2000" b="1" dirty="0" smtClean="0"/>
              <a:t>fetal tachycardia </a:t>
            </a:r>
            <a:r>
              <a:rPr lang="en-US" sz="2000" dirty="0"/>
              <a:t>and </a:t>
            </a:r>
            <a:r>
              <a:rPr lang="en-US" sz="2000" b="1" dirty="0"/>
              <a:t>irritability at the time of delivery</a:t>
            </a:r>
            <a:r>
              <a:rPr lang="en-US" sz="2000" dirty="0"/>
              <a:t>. </a:t>
            </a:r>
            <a:endParaRPr lang="en-US" sz="2000" dirty="0" smtClean="0"/>
          </a:p>
          <a:p>
            <a:pPr algn="l" rtl="0"/>
            <a:r>
              <a:rPr lang="en-US" sz="2000" dirty="0" smtClean="0"/>
              <a:t>Moreover</a:t>
            </a:r>
            <a:r>
              <a:rPr lang="en-US" sz="2000" dirty="0"/>
              <a:t>, </a:t>
            </a:r>
            <a:r>
              <a:rPr lang="en-US" sz="2000" b="1" dirty="0"/>
              <a:t>inhaled </a:t>
            </a:r>
            <a:r>
              <a:rPr lang="en-US" sz="2000" b="1" dirty="0" smtClean="0"/>
              <a:t>glucocorticoids have </a:t>
            </a:r>
            <a:r>
              <a:rPr lang="en-US" sz="2000" b="1" dirty="0"/>
              <a:t>been shown to be more effective than theophylline </a:t>
            </a:r>
            <a:r>
              <a:rPr lang="en-US" sz="2000" dirty="0"/>
              <a:t>for persistent asthma </a:t>
            </a:r>
            <a:r>
              <a:rPr lang="en-US" sz="2000" dirty="0" smtClean="0"/>
              <a:t>in non-pregnant </a:t>
            </a:r>
            <a:r>
              <a:rPr lang="en-US" sz="2000" dirty="0"/>
              <a:t>patients and at least as effective as theophylline with fewer </a:t>
            </a:r>
            <a:r>
              <a:rPr lang="en-US" sz="2000" dirty="0" smtClean="0"/>
              <a:t>side effects </a:t>
            </a:r>
            <a:r>
              <a:rPr lang="en-US" sz="2000" dirty="0"/>
              <a:t>during </a:t>
            </a:r>
            <a:r>
              <a:rPr lang="en-US" sz="2000" dirty="0" smtClean="0"/>
              <a:t>pregnancy</a:t>
            </a:r>
          </a:p>
          <a:p>
            <a:pPr algn="l" rtl="0"/>
            <a:r>
              <a:rPr lang="en-US" sz="2000" b="1" dirty="0"/>
              <a:t>T</a:t>
            </a:r>
            <a:r>
              <a:rPr lang="en-US" sz="2000" b="1" dirty="0" smtClean="0"/>
              <a:t>heophylline </a:t>
            </a:r>
            <a:r>
              <a:rPr lang="en-US" sz="2000" b="1" dirty="0"/>
              <a:t>does not increase the risk of fetal </a:t>
            </a:r>
            <a:r>
              <a:rPr lang="en-US" sz="2000" b="1" dirty="0" smtClean="0"/>
              <a:t>anomalies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D074-DFFE-4722-A012-82055BD4D01F}" type="slidenum">
              <a:rPr lang="fa-IR" smtClean="0"/>
              <a:t>19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21477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0"/>
            <a:r>
              <a:rPr lang="en-US" b="1" dirty="0"/>
              <a:t>Management of asthma during pregnancy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Parisa Rezaeifar M.D.</a:t>
            </a:r>
          </a:p>
          <a:p>
            <a:r>
              <a:rPr lang="en-US" dirty="0" smtClean="0"/>
              <a:t>Pulmonologist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D074-DFFE-4722-A012-82055BD4D01F}" type="slidenum">
              <a:rPr lang="fa-IR" smtClean="0"/>
              <a:t>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68224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000" b="1" dirty="0" smtClean="0"/>
              <a:t>Cromoglycates: </a:t>
            </a:r>
          </a:p>
          <a:p>
            <a:pPr algn="l" rtl="0"/>
            <a:r>
              <a:rPr lang="en-US" sz="2000" dirty="0"/>
              <a:t>cromolyn sodium and </a:t>
            </a:r>
            <a:r>
              <a:rPr lang="en-US" sz="2000" dirty="0" smtClean="0"/>
              <a:t>nedocromil </a:t>
            </a:r>
            <a:r>
              <a:rPr lang="en-US" sz="2000" dirty="0" smtClean="0">
                <a:sym typeface="Wingdings" panose="05000000000000000000" pitchFamily="2" charset="2"/>
              </a:rPr>
              <a:t> Not recommended</a:t>
            </a:r>
            <a:endParaRPr lang="en-US" sz="2000" b="1" dirty="0" smtClean="0"/>
          </a:p>
          <a:p>
            <a:pPr algn="l" rtl="0"/>
            <a:endParaRPr lang="fa-I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D074-DFFE-4722-A012-82055BD4D01F}" type="slidenum">
              <a:rPr lang="fa-IR" smtClean="0"/>
              <a:t>20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46920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Nonpharmacologic treatments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000" b="1" dirty="0"/>
              <a:t>Patient </a:t>
            </a:r>
            <a:r>
              <a:rPr lang="en-US" sz="2000" b="1" dirty="0" smtClean="0"/>
              <a:t>education</a:t>
            </a:r>
          </a:p>
          <a:p>
            <a:pPr algn="l" rtl="0"/>
            <a:r>
              <a:rPr lang="en-US" sz="2000" b="1" dirty="0"/>
              <a:t>Smoking </a:t>
            </a:r>
            <a:r>
              <a:rPr lang="en-US" sz="2000" b="1" dirty="0" smtClean="0"/>
              <a:t>cessation</a:t>
            </a:r>
          </a:p>
          <a:p>
            <a:pPr algn="l" rtl="0"/>
            <a:r>
              <a:rPr lang="en-US" sz="2000" b="1" dirty="0"/>
              <a:t>Control of environmental triggers</a:t>
            </a:r>
            <a:endParaRPr lang="fa-I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D074-DFFE-4722-A012-82055BD4D01F}" type="slidenum">
              <a:rPr lang="fa-IR" smtClean="0"/>
              <a:t>21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5452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ACUTE EXACERBATIONS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000" dirty="0"/>
              <a:t>Acute asthma exacerbations are </a:t>
            </a:r>
            <a:r>
              <a:rPr lang="en-US" sz="2000" b="1" dirty="0"/>
              <a:t>common during pregnancy </a:t>
            </a:r>
            <a:r>
              <a:rPr lang="en-US" sz="2000" dirty="0"/>
              <a:t>and </a:t>
            </a:r>
            <a:r>
              <a:rPr lang="en-US" sz="2000" b="1" dirty="0"/>
              <a:t>increase the risk </a:t>
            </a:r>
            <a:r>
              <a:rPr lang="en-US" sz="2000" b="1" dirty="0" smtClean="0"/>
              <a:t>of preeclampsia</a:t>
            </a:r>
            <a:r>
              <a:rPr lang="en-US" sz="2000" dirty="0"/>
              <a:t>, </a:t>
            </a:r>
            <a:r>
              <a:rPr lang="en-US" sz="2000" b="1" dirty="0"/>
              <a:t>gestational diabetes</a:t>
            </a:r>
            <a:r>
              <a:rPr lang="en-US" sz="2000" dirty="0"/>
              <a:t>, </a:t>
            </a:r>
            <a:r>
              <a:rPr lang="en-US" sz="2000" b="1" dirty="0"/>
              <a:t>placental abruption</a:t>
            </a:r>
            <a:r>
              <a:rPr lang="en-US" sz="2000" dirty="0"/>
              <a:t> and </a:t>
            </a:r>
            <a:r>
              <a:rPr lang="en-US" sz="2000" b="1" dirty="0"/>
              <a:t>placenta </a:t>
            </a:r>
            <a:r>
              <a:rPr lang="en-US" sz="2000" b="1" dirty="0" smtClean="0"/>
              <a:t>previa</a:t>
            </a:r>
            <a:r>
              <a:rPr lang="en-US" sz="2000" dirty="0" smtClean="0"/>
              <a:t>.</a:t>
            </a:r>
          </a:p>
          <a:p>
            <a:pPr algn="l" rtl="0"/>
            <a:endParaRPr lang="en-US" sz="2000" dirty="0" smtClean="0"/>
          </a:p>
          <a:p>
            <a:pPr algn="l" rtl="0"/>
            <a:r>
              <a:rPr lang="en-US" sz="2000" dirty="0" smtClean="0"/>
              <a:t>The </a:t>
            </a:r>
            <a:r>
              <a:rPr lang="en-US" sz="2000" dirty="0"/>
              <a:t>recommended pharmacotherapy of acute asthma during pregnancy </a:t>
            </a:r>
            <a:r>
              <a:rPr lang="en-US" sz="2000" b="1" dirty="0"/>
              <a:t>does not </a:t>
            </a:r>
            <a:r>
              <a:rPr lang="en-US" sz="2000" b="1" dirty="0" smtClean="0"/>
              <a:t>differ substantially </a:t>
            </a:r>
            <a:r>
              <a:rPr lang="en-US" sz="2000" b="1" dirty="0"/>
              <a:t>from the management in non-pregnant </a:t>
            </a:r>
            <a:r>
              <a:rPr lang="en-US" sz="2000" b="1" dirty="0" smtClean="0"/>
              <a:t>patients.</a:t>
            </a:r>
          </a:p>
          <a:p>
            <a:pPr algn="l" rtl="0"/>
            <a:r>
              <a:rPr lang="en-US" sz="2000" dirty="0" smtClean="0"/>
              <a:t>Intensive monitoring </a:t>
            </a:r>
            <a:r>
              <a:rPr lang="en-US" sz="2000" dirty="0"/>
              <a:t>of both mother and fetus is essential</a:t>
            </a:r>
            <a:r>
              <a:rPr lang="en-US" sz="2000" dirty="0" smtClean="0"/>
              <a:t>.</a:t>
            </a:r>
          </a:p>
          <a:p>
            <a:pPr algn="l" rtl="0"/>
            <a:r>
              <a:rPr lang="en-US" sz="2000" dirty="0"/>
              <a:t>Continuous measurement of oxygen saturation by </a:t>
            </a:r>
            <a:r>
              <a:rPr lang="en-US" sz="2000" b="1" dirty="0"/>
              <a:t>pulseoximetry </a:t>
            </a:r>
            <a:r>
              <a:rPr lang="en-US" sz="2000" dirty="0"/>
              <a:t>(SpO2) is prudent, aiming for </a:t>
            </a:r>
            <a:r>
              <a:rPr lang="en-US" sz="2000" b="1" dirty="0"/>
              <a:t>a SpO ≥95 percent.</a:t>
            </a:r>
          </a:p>
          <a:p>
            <a:pPr algn="l" rtl="0"/>
            <a:endParaRPr lang="fa-I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D074-DFFE-4722-A012-82055BD4D01F}" type="slidenum">
              <a:rPr lang="fa-IR" smtClean="0"/>
              <a:t>22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11810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Maternal monitoring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905001"/>
            <a:ext cx="8915400" cy="4717472"/>
          </a:xfrm>
        </p:spPr>
        <p:txBody>
          <a:bodyPr>
            <a:normAutofit/>
          </a:bodyPr>
          <a:lstStyle/>
          <a:p>
            <a:pPr algn="l" rtl="0"/>
            <a:r>
              <a:rPr lang="en-US" sz="2000" b="1" dirty="0" smtClean="0"/>
              <a:t>Measurement of expiratory </a:t>
            </a:r>
            <a:r>
              <a:rPr lang="en-US" sz="2000" b="1" dirty="0"/>
              <a:t>airflow </a:t>
            </a:r>
            <a:r>
              <a:rPr lang="en-US" sz="2000" dirty="0"/>
              <a:t>with a </a:t>
            </a:r>
            <a:r>
              <a:rPr lang="en-US" sz="2000" b="1" dirty="0"/>
              <a:t>peak flow meter </a:t>
            </a:r>
            <a:r>
              <a:rPr lang="en-US" sz="2000" dirty="0"/>
              <a:t>(or spirometer) is the </a:t>
            </a:r>
            <a:r>
              <a:rPr lang="en-US" sz="2000" b="1" dirty="0"/>
              <a:t>best method</a:t>
            </a:r>
            <a:r>
              <a:rPr lang="en-US" sz="2000" dirty="0"/>
              <a:t> </a:t>
            </a:r>
            <a:r>
              <a:rPr lang="en-US" sz="2000" dirty="0" smtClean="0"/>
              <a:t>for objective </a:t>
            </a:r>
            <a:r>
              <a:rPr lang="en-US" sz="2000" dirty="0"/>
              <a:t>assessment of the </a:t>
            </a:r>
            <a:r>
              <a:rPr lang="en-US" sz="2000" b="1" dirty="0"/>
              <a:t>severity of an asthma </a:t>
            </a:r>
            <a:r>
              <a:rPr lang="en-US" sz="2000" dirty="0"/>
              <a:t>attack</a:t>
            </a:r>
            <a:r>
              <a:rPr lang="en-US" sz="2000" dirty="0" smtClean="0"/>
              <a:t>.</a:t>
            </a:r>
          </a:p>
          <a:p>
            <a:pPr algn="l" rtl="0"/>
            <a:r>
              <a:rPr lang="en-US" sz="2000" dirty="0"/>
              <a:t>Normal values for peak expiratory flow </a:t>
            </a:r>
            <a:r>
              <a:rPr lang="en-US" sz="2000" dirty="0" smtClean="0"/>
              <a:t>are not </a:t>
            </a:r>
            <a:r>
              <a:rPr lang="en-US" sz="2000" dirty="0"/>
              <a:t>significantly altered by pregnancy</a:t>
            </a:r>
            <a:r>
              <a:rPr lang="en-US" sz="2000" dirty="0" smtClean="0"/>
              <a:t>.</a:t>
            </a:r>
          </a:p>
          <a:p>
            <a:pPr algn="l" rtl="0"/>
            <a:r>
              <a:rPr lang="en-US" sz="2000" dirty="0"/>
              <a:t>The changes in blood gases that occur </a:t>
            </a:r>
            <a:r>
              <a:rPr lang="en-US" sz="2000" b="1" dirty="0"/>
              <a:t>secondary</a:t>
            </a:r>
            <a:r>
              <a:rPr lang="en-US" sz="2000" dirty="0"/>
              <a:t> </a:t>
            </a:r>
            <a:r>
              <a:rPr lang="en-US" sz="2000" b="1" dirty="0"/>
              <a:t>to acute asthma </a:t>
            </a:r>
            <a:r>
              <a:rPr lang="en-US" sz="2000" dirty="0"/>
              <a:t>during </a:t>
            </a:r>
            <a:r>
              <a:rPr lang="en-US" sz="2000" dirty="0" smtClean="0"/>
              <a:t>pregnancy are </a:t>
            </a:r>
            <a:r>
              <a:rPr lang="en-US" sz="2000" dirty="0"/>
              <a:t>superimposed on the </a:t>
            </a:r>
            <a:r>
              <a:rPr lang="en-US" sz="2000" b="1" dirty="0"/>
              <a:t>"normal" respiratory alkalosis of </a:t>
            </a:r>
            <a:r>
              <a:rPr lang="en-US" sz="2000" b="1" dirty="0" smtClean="0"/>
              <a:t>pregnancy.</a:t>
            </a:r>
          </a:p>
          <a:p>
            <a:pPr algn="l" rtl="0"/>
            <a:r>
              <a:rPr lang="en-US" sz="2000" dirty="0" smtClean="0"/>
              <a:t>An arterial </a:t>
            </a:r>
            <a:r>
              <a:rPr lang="en-US" sz="2000" dirty="0"/>
              <a:t>carbon dioxide tension </a:t>
            </a:r>
            <a:r>
              <a:rPr lang="en-US" sz="2000" b="1" dirty="0"/>
              <a:t>(</a:t>
            </a:r>
            <a:r>
              <a:rPr lang="en-US" sz="2000" b="1" dirty="0" smtClean="0"/>
              <a:t>PaCO2 </a:t>
            </a:r>
            <a:r>
              <a:rPr lang="en-US" sz="2000" b="1" dirty="0"/>
              <a:t>) &gt;35 mmHg </a:t>
            </a:r>
            <a:r>
              <a:rPr lang="en-US" sz="2000" dirty="0"/>
              <a:t>or an </a:t>
            </a:r>
            <a:r>
              <a:rPr lang="en-US" sz="2000" b="1" dirty="0"/>
              <a:t>arterial oxygen </a:t>
            </a:r>
            <a:r>
              <a:rPr lang="en-US" sz="2000" b="1" dirty="0" smtClean="0"/>
              <a:t>tension (PaO2 </a:t>
            </a:r>
            <a:r>
              <a:rPr lang="en-US" sz="2000" b="1" dirty="0"/>
              <a:t>) &lt;70 mmHg </a:t>
            </a:r>
            <a:r>
              <a:rPr lang="en-US" sz="2000" dirty="0"/>
              <a:t>associated with acute asthma can represent </a:t>
            </a:r>
            <a:r>
              <a:rPr lang="en-US" sz="2000" b="1" dirty="0"/>
              <a:t>more </a:t>
            </a:r>
            <a:r>
              <a:rPr lang="en-US" sz="2000" b="1" dirty="0" smtClean="0"/>
              <a:t>severe compromise </a:t>
            </a:r>
            <a:r>
              <a:rPr lang="en-US" sz="2000" dirty="0"/>
              <a:t>during pregnancy than in the nongravid state.</a:t>
            </a:r>
            <a:endParaRPr lang="fa-I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D074-DFFE-4722-A012-82055BD4D01F}" type="slidenum">
              <a:rPr lang="fa-IR" smtClean="0"/>
              <a:t>23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8107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000" dirty="0"/>
              <a:t>A </a:t>
            </a:r>
            <a:r>
              <a:rPr lang="en-US" sz="2000" b="1" dirty="0"/>
              <a:t>chest radiograph </a:t>
            </a:r>
            <a:r>
              <a:rPr lang="en-US" sz="2000" dirty="0"/>
              <a:t>is </a:t>
            </a:r>
            <a:r>
              <a:rPr lang="en-US" sz="2000" b="1" dirty="0"/>
              <a:t>not indicated </a:t>
            </a:r>
            <a:r>
              <a:rPr lang="en-US" sz="2000" dirty="0"/>
              <a:t>for the majority of asthma </a:t>
            </a:r>
            <a:r>
              <a:rPr lang="en-US" sz="2000" dirty="0" smtClean="0"/>
              <a:t>exacerbations</a:t>
            </a:r>
          </a:p>
          <a:p>
            <a:pPr algn="l" rtl="0"/>
            <a:r>
              <a:rPr lang="en-US" sz="2000" dirty="0" smtClean="0"/>
              <a:t>CXR reserved </a:t>
            </a:r>
            <a:r>
              <a:rPr lang="en-US" sz="2000" dirty="0"/>
              <a:t>for patients with suspected </a:t>
            </a:r>
            <a:r>
              <a:rPr lang="en-US" sz="2000" b="1" dirty="0"/>
              <a:t>pneumonia</a:t>
            </a:r>
            <a:r>
              <a:rPr lang="en-US" sz="2000" dirty="0"/>
              <a:t>, </a:t>
            </a:r>
            <a:r>
              <a:rPr lang="en-US" sz="2000" b="1" dirty="0"/>
              <a:t>pneumothorax</a:t>
            </a:r>
            <a:r>
              <a:rPr lang="en-US" sz="2000" dirty="0"/>
              <a:t>, or </a:t>
            </a:r>
            <a:r>
              <a:rPr lang="en-US" sz="2000" b="1" dirty="0"/>
              <a:t>impending </a:t>
            </a:r>
            <a:r>
              <a:rPr lang="en-US" sz="2000" b="1" dirty="0" smtClean="0"/>
              <a:t>or actual </a:t>
            </a:r>
            <a:r>
              <a:rPr lang="en-US" sz="2000" b="1" dirty="0"/>
              <a:t>respiratory failure</a:t>
            </a:r>
            <a:r>
              <a:rPr lang="en-US" sz="2000" dirty="0"/>
              <a:t>.</a:t>
            </a:r>
            <a:endParaRPr lang="fa-I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D074-DFFE-4722-A012-82055BD4D01F}" type="slidenum">
              <a:rPr lang="fa-IR" smtClean="0"/>
              <a:t>24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35338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Fetal monitoring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Fetal </a:t>
            </a:r>
            <a:r>
              <a:rPr lang="en-US" b="1" dirty="0"/>
              <a:t>heart rate monitoring </a:t>
            </a:r>
            <a:r>
              <a:rPr lang="en-US" dirty="0"/>
              <a:t>is the best available method </a:t>
            </a:r>
            <a:r>
              <a:rPr lang="en-US" dirty="0" smtClean="0"/>
              <a:t>for determining </a:t>
            </a:r>
            <a:r>
              <a:rPr lang="en-US" dirty="0"/>
              <a:t>whether the fetus is adequately oxygenated.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D074-DFFE-4722-A012-82055BD4D01F}" type="slidenum">
              <a:rPr lang="fa-IR" smtClean="0"/>
              <a:t>25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11315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Supportive care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/>
              <a:t>Maternal positioning </a:t>
            </a:r>
            <a:r>
              <a:rPr lang="en-US" dirty="0"/>
              <a:t>– In general, pregnant patients with acute asthma should </a:t>
            </a:r>
            <a:r>
              <a:rPr lang="en-US" b="1" u="sng" dirty="0" smtClean="0"/>
              <a:t>rest in </a:t>
            </a:r>
            <a:r>
              <a:rPr lang="en-US" b="1" u="sng" dirty="0"/>
              <a:t>a seated </a:t>
            </a:r>
            <a:r>
              <a:rPr lang="en-US" u="sng" dirty="0"/>
              <a:t>or </a:t>
            </a:r>
            <a:r>
              <a:rPr lang="en-US" b="1" u="sng" dirty="0"/>
              <a:t>lateral position</a:t>
            </a:r>
            <a:r>
              <a:rPr lang="en-US" u="sng" dirty="0"/>
              <a:t>, rather than supine</a:t>
            </a:r>
            <a:r>
              <a:rPr lang="en-US" dirty="0"/>
              <a:t>, particularly in the </a:t>
            </a:r>
            <a:r>
              <a:rPr lang="en-US" b="1" dirty="0"/>
              <a:t>third </a:t>
            </a:r>
            <a:r>
              <a:rPr lang="en-US" b="1" dirty="0" smtClean="0"/>
              <a:t>trimester</a:t>
            </a:r>
            <a:r>
              <a:rPr lang="en-US" dirty="0" smtClean="0"/>
              <a:t>, to </a:t>
            </a:r>
            <a:r>
              <a:rPr lang="en-US" dirty="0"/>
              <a:t>avoid aortocaval compression by the gravid uterus.</a:t>
            </a:r>
          </a:p>
          <a:p>
            <a:pPr algn="l" rtl="0"/>
            <a:endParaRPr lang="fa-IR" dirty="0"/>
          </a:p>
          <a:p>
            <a:pPr algn="l" rtl="0"/>
            <a:r>
              <a:rPr lang="en-US" b="1" dirty="0"/>
              <a:t>Hydration </a:t>
            </a:r>
            <a:r>
              <a:rPr lang="en-US" dirty="0"/>
              <a:t>– </a:t>
            </a:r>
            <a:r>
              <a:rPr lang="en-US" b="1" dirty="0"/>
              <a:t>Intravenous fluids are not necessary </a:t>
            </a:r>
            <a:r>
              <a:rPr lang="en-US" dirty="0"/>
              <a:t>unless the patient is unable </a:t>
            </a:r>
            <a:r>
              <a:rPr lang="en-US" dirty="0" smtClean="0"/>
              <a:t>to maintain </a:t>
            </a:r>
            <a:r>
              <a:rPr lang="en-US" dirty="0"/>
              <a:t>oral hydration.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D074-DFFE-4722-A012-82055BD4D01F}" type="slidenum">
              <a:rPr lang="fa-IR" smtClean="0"/>
              <a:t>26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96847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Supplemental oxygen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000" dirty="0"/>
              <a:t>Supplemental oxygen (</a:t>
            </a:r>
            <a:r>
              <a:rPr lang="en-US" sz="2000" b="1" dirty="0"/>
              <a:t>initially 3 to 4 L/min by nasal </a:t>
            </a:r>
            <a:r>
              <a:rPr lang="en-US" sz="2000" b="1" dirty="0" smtClean="0"/>
              <a:t>cannula</a:t>
            </a:r>
            <a:r>
              <a:rPr lang="en-US" sz="2000" dirty="0" smtClean="0"/>
              <a:t>) should </a:t>
            </a:r>
            <a:r>
              <a:rPr lang="en-US" sz="2000" dirty="0"/>
              <a:t>be administered, adjusting the fraction of inspired oxygen (</a:t>
            </a:r>
            <a:r>
              <a:rPr lang="en-US" sz="2000" dirty="0" smtClean="0"/>
              <a:t>FiO2 </a:t>
            </a:r>
            <a:r>
              <a:rPr lang="en-US" sz="2000" dirty="0"/>
              <a:t>) to maintain </a:t>
            </a:r>
            <a:r>
              <a:rPr lang="en-US" sz="2000" dirty="0" smtClean="0"/>
              <a:t>a </a:t>
            </a:r>
            <a:r>
              <a:rPr lang="en-US" sz="2000" b="1" dirty="0" smtClean="0"/>
              <a:t>PaO2 </a:t>
            </a:r>
            <a:r>
              <a:rPr lang="en-US" sz="2000" b="1" dirty="0"/>
              <a:t>of at least 70 mmHg </a:t>
            </a:r>
            <a:r>
              <a:rPr lang="en-US" sz="2000" dirty="0"/>
              <a:t>and/or </a:t>
            </a:r>
            <a:r>
              <a:rPr lang="en-US" sz="2000" b="1" dirty="0"/>
              <a:t>oxygen saturation by pulse oximetry of 95 percent </a:t>
            </a:r>
            <a:r>
              <a:rPr lang="en-US" sz="2000" b="1" dirty="0" smtClean="0"/>
              <a:t>or greater.</a:t>
            </a:r>
          </a:p>
          <a:p>
            <a:pPr algn="l" rtl="0"/>
            <a:endParaRPr lang="fa-I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D074-DFFE-4722-A012-82055BD4D01F}" type="slidenum">
              <a:rPr lang="fa-IR" smtClean="0"/>
              <a:t>27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00642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Medications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000" dirty="0"/>
              <a:t>The recommended agents for management of acute </a:t>
            </a:r>
            <a:r>
              <a:rPr lang="en-US" sz="2000" dirty="0" smtClean="0"/>
              <a:t>asthma exacerbations </a:t>
            </a:r>
            <a:r>
              <a:rPr lang="en-US" sz="2000" dirty="0"/>
              <a:t>in pregnant patients </a:t>
            </a:r>
            <a:r>
              <a:rPr lang="en-US" sz="2000" b="1" dirty="0"/>
              <a:t>are the same as for asthma exacerbations </a:t>
            </a:r>
            <a:r>
              <a:rPr lang="en-US" sz="2000" b="1" dirty="0" smtClean="0"/>
              <a:t>in nonpregnant </a:t>
            </a:r>
            <a:r>
              <a:rPr lang="en-US" sz="2000" dirty="0"/>
              <a:t>adults and </a:t>
            </a:r>
            <a:r>
              <a:rPr lang="en-US" sz="2000" dirty="0" smtClean="0"/>
              <a:t>adolescents.</a:t>
            </a:r>
          </a:p>
          <a:p>
            <a:pPr algn="l" rtl="0"/>
            <a:endParaRPr lang="en-US" sz="2000" dirty="0" smtClean="0"/>
          </a:p>
          <a:p>
            <a:pPr algn="l" rtl="0"/>
            <a:r>
              <a:rPr lang="en-US" sz="2000" dirty="0" smtClean="0"/>
              <a:t>These </a:t>
            </a:r>
            <a:r>
              <a:rPr lang="en-US" sz="2000" dirty="0"/>
              <a:t>agents include </a:t>
            </a:r>
            <a:r>
              <a:rPr lang="en-US" sz="2000" b="1" dirty="0"/>
              <a:t>inhaled short-acting </a:t>
            </a:r>
            <a:r>
              <a:rPr lang="en-US" sz="2000" b="1" dirty="0" smtClean="0"/>
              <a:t>beta agonists</a:t>
            </a:r>
            <a:r>
              <a:rPr lang="en-US" sz="2000" dirty="0"/>
              <a:t>, </a:t>
            </a:r>
            <a:r>
              <a:rPr lang="en-US" sz="2000" b="1" dirty="0"/>
              <a:t>inhaled ipratropium</a:t>
            </a:r>
            <a:r>
              <a:rPr lang="en-US" sz="2000" dirty="0"/>
              <a:t>, </a:t>
            </a:r>
            <a:r>
              <a:rPr lang="en-US" sz="2000" b="1" dirty="0"/>
              <a:t>oral or intravenous glucocorticoids</a:t>
            </a:r>
            <a:r>
              <a:rPr lang="en-US" sz="2000" dirty="0"/>
              <a:t>, and, if </a:t>
            </a:r>
            <a:r>
              <a:rPr lang="en-US" sz="2000" dirty="0" smtClean="0"/>
              <a:t>appropriate, </a:t>
            </a:r>
            <a:r>
              <a:rPr lang="en-US" sz="2000" b="1" dirty="0" smtClean="0"/>
              <a:t>intravenous </a:t>
            </a:r>
            <a:r>
              <a:rPr lang="en-US" sz="2000" b="1" dirty="0"/>
              <a:t>magnesium sulfate</a:t>
            </a:r>
            <a:endParaRPr lang="fa-IR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D074-DFFE-4722-A012-82055BD4D01F}" type="slidenum">
              <a:rPr lang="fa-IR" smtClean="0"/>
              <a:t>28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65501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000" dirty="0"/>
              <a:t>Due to theoretic concerns that the </a:t>
            </a:r>
            <a:r>
              <a:rPr lang="en-US" sz="2000" b="1" dirty="0"/>
              <a:t>alpha–adrenergic</a:t>
            </a:r>
            <a:r>
              <a:rPr lang="en-US" sz="2000" dirty="0"/>
              <a:t> </a:t>
            </a:r>
            <a:r>
              <a:rPr lang="en-US" sz="2000" b="1" dirty="0"/>
              <a:t>effects </a:t>
            </a:r>
            <a:r>
              <a:rPr lang="en-US" sz="2000" b="1" dirty="0" smtClean="0"/>
              <a:t>of epinephrine</a:t>
            </a:r>
            <a:r>
              <a:rPr lang="en-US" sz="2000" dirty="0" smtClean="0"/>
              <a:t> </a:t>
            </a:r>
            <a:r>
              <a:rPr lang="en-US" sz="2000" dirty="0"/>
              <a:t>might cause vasoconstriction in the uteroplacental circulation, </a:t>
            </a:r>
            <a:r>
              <a:rPr lang="en-US" sz="2000" dirty="0" smtClean="0"/>
              <a:t>recommended that:</a:t>
            </a:r>
          </a:p>
          <a:p>
            <a:pPr algn="l" rtl="0">
              <a:buFont typeface="Courier New" panose="02070309020205020404" pitchFamily="49" charset="0"/>
              <a:buChar char="o"/>
            </a:pPr>
            <a:r>
              <a:rPr lang="en-US" sz="2000" b="1" dirty="0" smtClean="0">
                <a:solidFill>
                  <a:srgbClr val="FF0000"/>
                </a:solidFill>
              </a:rPr>
              <a:t>epinephrine</a:t>
            </a:r>
            <a:r>
              <a:rPr lang="en-US" sz="2000" b="1" dirty="0" smtClean="0"/>
              <a:t> generally be </a:t>
            </a:r>
            <a:r>
              <a:rPr lang="en-US" sz="2000" b="1" dirty="0"/>
              <a:t>avoided during pregnancy except in the setting of </a:t>
            </a:r>
            <a:r>
              <a:rPr lang="en-US" sz="2000" b="1" u="sng" dirty="0" smtClean="0"/>
              <a:t>anaphylaxis.</a:t>
            </a:r>
          </a:p>
          <a:p>
            <a:pPr algn="l" rtl="0"/>
            <a:endParaRPr lang="en-US" sz="2000" dirty="0" smtClean="0"/>
          </a:p>
          <a:p>
            <a:pPr algn="l" rtl="0"/>
            <a:r>
              <a:rPr lang="en-US" sz="2000" dirty="0" smtClean="0"/>
              <a:t>For </a:t>
            </a:r>
            <a:r>
              <a:rPr lang="en-US" sz="2000" dirty="0"/>
              <a:t>the </a:t>
            </a:r>
            <a:r>
              <a:rPr lang="en-US" sz="2000" dirty="0" smtClean="0"/>
              <a:t>rare patient </a:t>
            </a:r>
            <a:r>
              <a:rPr lang="en-US" sz="2000" dirty="0"/>
              <a:t>who requires use of a </a:t>
            </a:r>
            <a:r>
              <a:rPr lang="en-US" sz="2000" b="1" dirty="0" smtClean="0"/>
              <a:t>systemic </a:t>
            </a:r>
            <a:r>
              <a:rPr lang="en-US" sz="2000" b="1" dirty="0"/>
              <a:t>beta-agonist </a:t>
            </a:r>
            <a:r>
              <a:rPr lang="en-US" sz="2000" dirty="0"/>
              <a:t>to treat asthma, </a:t>
            </a:r>
            <a:r>
              <a:rPr lang="en-US" sz="2000" b="1" dirty="0" smtClean="0"/>
              <a:t>subcutaneous administration of </a:t>
            </a:r>
            <a:r>
              <a:rPr lang="en-US" sz="2000" b="1" dirty="0" smtClean="0">
                <a:solidFill>
                  <a:srgbClr val="FF0000"/>
                </a:solidFill>
              </a:rPr>
              <a:t>terbutaline</a:t>
            </a:r>
            <a:r>
              <a:rPr lang="en-US" sz="2000" b="1" dirty="0" smtClean="0"/>
              <a:t> </a:t>
            </a:r>
            <a:r>
              <a:rPr lang="en-US" sz="2000" dirty="0" smtClean="0"/>
              <a:t>is </a:t>
            </a:r>
            <a:r>
              <a:rPr lang="en-US" sz="2000" dirty="0"/>
              <a:t>a reasonable choice</a:t>
            </a:r>
            <a:endParaRPr lang="fa-I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D074-DFFE-4722-A012-82055BD4D01F}" type="slidenum">
              <a:rPr lang="fa-IR" smtClean="0"/>
              <a:t>29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17106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</a:t>
            </a:r>
            <a:endParaRPr lang="fa-I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322619"/>
          </a:xfrm>
        </p:spPr>
        <p:txBody>
          <a:bodyPr>
            <a:normAutofit/>
          </a:bodyPr>
          <a:lstStyle/>
          <a:p>
            <a:pPr algn="l" rtl="0"/>
            <a:r>
              <a:rPr lang="en-US" dirty="0" smtClean="0"/>
              <a:t>impacts </a:t>
            </a:r>
            <a:r>
              <a:rPr lang="en-US" b="1" dirty="0"/>
              <a:t>3 to 8 percent </a:t>
            </a:r>
            <a:r>
              <a:rPr lang="en-US" dirty="0"/>
              <a:t>of all </a:t>
            </a:r>
            <a:r>
              <a:rPr lang="en-US" dirty="0" smtClean="0"/>
              <a:t>pregnancies.</a:t>
            </a:r>
          </a:p>
          <a:p>
            <a:pPr algn="l" rtl="0"/>
            <a:r>
              <a:rPr lang="en-US" dirty="0"/>
              <a:t>Pregnancy may be associated with changes in the course of asthma, and </a:t>
            </a:r>
            <a:r>
              <a:rPr lang="en-US" dirty="0" smtClean="0"/>
              <a:t>asthma may </a:t>
            </a:r>
            <a:r>
              <a:rPr lang="en-US" dirty="0"/>
              <a:t>affect the outcome of </a:t>
            </a:r>
            <a:r>
              <a:rPr lang="en-US" dirty="0" smtClean="0"/>
              <a:t>pregnancy.</a:t>
            </a:r>
          </a:p>
          <a:p>
            <a:pPr algn="l" rtl="0"/>
            <a:r>
              <a:rPr lang="en-US" dirty="0"/>
              <a:t>In general, asthma </a:t>
            </a:r>
            <a:r>
              <a:rPr lang="en-US" b="1" dirty="0"/>
              <a:t>worsens</a:t>
            </a:r>
            <a:r>
              <a:rPr lang="en-US" dirty="0"/>
              <a:t> during pregnancy in approximately </a:t>
            </a:r>
            <a:r>
              <a:rPr lang="en-US" b="1" dirty="0"/>
              <a:t>30 to 40 percent </a:t>
            </a:r>
            <a:r>
              <a:rPr lang="en-US" b="1" dirty="0" smtClean="0"/>
              <a:t>of patients</a:t>
            </a:r>
            <a:r>
              <a:rPr lang="en-US" dirty="0" smtClean="0"/>
              <a:t> </a:t>
            </a:r>
            <a:r>
              <a:rPr lang="en-US" dirty="0"/>
              <a:t>and either remains stable or improves in the remainder. </a:t>
            </a:r>
            <a:endParaRPr lang="en-US" dirty="0" smtClean="0"/>
          </a:p>
          <a:p>
            <a:pPr algn="l" rtl="0"/>
            <a:r>
              <a:rPr lang="en-US" dirty="0"/>
              <a:t>A</a:t>
            </a:r>
            <a:r>
              <a:rPr lang="en-US" dirty="0" smtClean="0"/>
              <a:t>sthma </a:t>
            </a:r>
            <a:r>
              <a:rPr lang="en-US" b="1" dirty="0" smtClean="0"/>
              <a:t>severity prior to pregnancy </a:t>
            </a:r>
            <a:r>
              <a:rPr lang="en-US" dirty="0" smtClean="0"/>
              <a:t>is </a:t>
            </a:r>
            <a:r>
              <a:rPr lang="en-US" dirty="0"/>
              <a:t>related to asthma severity during </a:t>
            </a:r>
            <a:r>
              <a:rPr lang="en-US" dirty="0" smtClean="0"/>
              <a:t>pregnancy</a:t>
            </a:r>
          </a:p>
          <a:p>
            <a:pPr algn="l" rtl="0"/>
            <a:r>
              <a:rPr lang="en-US" b="1" dirty="0" smtClean="0"/>
              <a:t>Asthma </a:t>
            </a:r>
            <a:r>
              <a:rPr lang="en-US" b="1" dirty="0"/>
              <a:t>exacerbations </a:t>
            </a:r>
            <a:r>
              <a:rPr lang="en-US" dirty="0"/>
              <a:t>affect 20 to 45 percent of pregnant asthmatic patients </a:t>
            </a:r>
            <a:r>
              <a:rPr lang="en-US" dirty="0" smtClean="0"/>
              <a:t>and tend </a:t>
            </a:r>
            <a:r>
              <a:rPr lang="en-US" dirty="0"/>
              <a:t>to occur during the </a:t>
            </a:r>
            <a:r>
              <a:rPr lang="en-US" b="1" dirty="0"/>
              <a:t>middle </a:t>
            </a:r>
            <a:r>
              <a:rPr lang="en-US" b="1" dirty="0" smtClean="0"/>
              <a:t>trimester</a:t>
            </a:r>
          </a:p>
          <a:p>
            <a:pPr algn="l" rtl="0"/>
            <a:r>
              <a:rPr lang="en-US" dirty="0"/>
              <a:t>A</a:t>
            </a:r>
            <a:r>
              <a:rPr lang="en-US" dirty="0" smtClean="0"/>
              <a:t>sthma is associated </a:t>
            </a:r>
            <a:r>
              <a:rPr lang="en-US" dirty="0"/>
              <a:t>with </a:t>
            </a:r>
            <a:r>
              <a:rPr lang="en-US" dirty="0" smtClean="0"/>
              <a:t>a </a:t>
            </a:r>
            <a:r>
              <a:rPr lang="en-US" b="1" dirty="0" smtClean="0"/>
              <a:t>significant increase </a:t>
            </a:r>
            <a:r>
              <a:rPr lang="en-US" dirty="0"/>
              <a:t>in pregnancy complications, such </a:t>
            </a:r>
            <a:r>
              <a:rPr lang="en-US" b="1" dirty="0"/>
              <a:t>as perinatal mortality</a:t>
            </a:r>
            <a:r>
              <a:rPr lang="en-US" dirty="0"/>
              <a:t>, </a:t>
            </a:r>
            <a:r>
              <a:rPr lang="en-US" b="1" dirty="0"/>
              <a:t>preeclampsia</a:t>
            </a:r>
            <a:r>
              <a:rPr lang="en-US" dirty="0"/>
              <a:t>, </a:t>
            </a:r>
            <a:r>
              <a:rPr lang="en-US" dirty="0" smtClean="0"/>
              <a:t>and </a:t>
            </a:r>
            <a:r>
              <a:rPr lang="en-US" b="1" dirty="0" smtClean="0"/>
              <a:t>preterm </a:t>
            </a:r>
            <a:r>
              <a:rPr lang="en-US" b="1" dirty="0"/>
              <a:t>delivery.</a:t>
            </a:r>
            <a:endParaRPr lang="fa-IR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D074-DFFE-4722-A012-82055BD4D01F}" type="slidenum">
              <a:rPr lang="fa-IR" smtClean="0"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17773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000" b="1" dirty="0">
                <a:solidFill>
                  <a:srgbClr val="FF0000"/>
                </a:solidFill>
              </a:rPr>
              <a:t>Intravenous aminophylline/theophylline </a:t>
            </a:r>
            <a:r>
              <a:rPr lang="en-US" sz="2000" b="1" dirty="0"/>
              <a:t>is NOT generally recommended for use </a:t>
            </a:r>
            <a:r>
              <a:rPr lang="en-US" sz="2000" b="1" dirty="0" smtClean="0"/>
              <a:t>in the </a:t>
            </a:r>
            <a:r>
              <a:rPr lang="en-US" sz="2000" b="1" dirty="0"/>
              <a:t>emergency management of acute gestational asthma </a:t>
            </a:r>
            <a:endParaRPr lang="en-US" sz="2000" b="1" dirty="0" smtClean="0"/>
          </a:p>
          <a:p>
            <a:pPr algn="l" rtl="0"/>
            <a:r>
              <a:rPr lang="en-US" sz="2000" dirty="0" smtClean="0"/>
              <a:t>aminophylline/theophylline </a:t>
            </a:r>
            <a:r>
              <a:rPr lang="en-US" sz="2000" dirty="0"/>
              <a:t>provides no additional benefit to optimal </a:t>
            </a:r>
            <a:r>
              <a:rPr lang="en-US" sz="2000" b="1" dirty="0"/>
              <a:t>inhaled </a:t>
            </a:r>
            <a:r>
              <a:rPr lang="en-US" sz="2000" b="1" dirty="0" smtClean="0"/>
              <a:t>beta agonist </a:t>
            </a:r>
            <a:r>
              <a:rPr lang="en-US" sz="2000" dirty="0"/>
              <a:t>and </a:t>
            </a:r>
            <a:r>
              <a:rPr lang="en-US" sz="2000" b="1" dirty="0"/>
              <a:t>intravenous glucocorticoid</a:t>
            </a:r>
            <a:r>
              <a:rPr lang="en-US" sz="2000" dirty="0"/>
              <a:t> </a:t>
            </a:r>
            <a:r>
              <a:rPr lang="en-US" sz="2000" dirty="0" smtClean="0"/>
              <a:t>therapy</a:t>
            </a:r>
          </a:p>
          <a:p>
            <a:pPr algn="l" rtl="0"/>
            <a:r>
              <a:rPr lang="en-US" sz="2000" dirty="0" smtClean="0"/>
              <a:t>In </a:t>
            </a:r>
            <a:r>
              <a:rPr lang="en-US" sz="2000" dirty="0"/>
              <a:t>addition, when used </a:t>
            </a:r>
            <a:r>
              <a:rPr lang="en-US" sz="2000" dirty="0" smtClean="0"/>
              <a:t>in combination </a:t>
            </a:r>
            <a:r>
              <a:rPr lang="en-US" sz="2000" dirty="0"/>
              <a:t>with intensive inhaled beta-agonist therapy, intravenous </a:t>
            </a:r>
            <a:r>
              <a:rPr lang="en-US" sz="2000" dirty="0" smtClean="0"/>
              <a:t>aminophylline causes </a:t>
            </a:r>
            <a:r>
              <a:rPr lang="en-US" sz="2000" dirty="0"/>
              <a:t>increased adverse side </a:t>
            </a:r>
            <a:r>
              <a:rPr lang="en-US" sz="2000" dirty="0" smtClean="0"/>
              <a:t>effects</a:t>
            </a:r>
            <a:endParaRPr lang="fa-I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D074-DFFE-4722-A012-82055BD4D01F}" type="slidenum">
              <a:rPr lang="fa-IR" smtClean="0"/>
              <a:t>30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2907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Respiratory infections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000" b="1" dirty="0" smtClean="0"/>
              <a:t>Most </a:t>
            </a:r>
            <a:r>
              <a:rPr lang="en-US" sz="2000" b="1" dirty="0"/>
              <a:t>respiratory infections </a:t>
            </a:r>
            <a:r>
              <a:rPr lang="en-US" sz="2000" dirty="0"/>
              <a:t>that trigger an exacerbation </a:t>
            </a:r>
            <a:r>
              <a:rPr lang="en-US" sz="2000" dirty="0" smtClean="0"/>
              <a:t>of asthma </a:t>
            </a:r>
            <a:r>
              <a:rPr lang="en-US" sz="2000" dirty="0"/>
              <a:t>are </a:t>
            </a:r>
            <a:r>
              <a:rPr lang="en-US" sz="2000" b="1" dirty="0"/>
              <a:t>viral rather than bacterial </a:t>
            </a:r>
            <a:r>
              <a:rPr lang="en-US" sz="2000" dirty="0"/>
              <a:t>and do not require antibiotic </a:t>
            </a:r>
            <a:r>
              <a:rPr lang="en-US" sz="2000" dirty="0" smtClean="0"/>
              <a:t>therapy.</a:t>
            </a:r>
          </a:p>
          <a:p>
            <a:pPr algn="l" rtl="0"/>
            <a:endParaRPr lang="en-US" sz="2000" dirty="0" smtClean="0"/>
          </a:p>
          <a:p>
            <a:pPr algn="l" rtl="0"/>
            <a:r>
              <a:rPr lang="en-US" sz="2000" dirty="0" smtClean="0"/>
              <a:t>However, testing </a:t>
            </a:r>
            <a:r>
              <a:rPr lang="en-US" sz="2000" dirty="0"/>
              <a:t>for and treatment of influenza and COVID-19 may be appropriate, depending </a:t>
            </a:r>
            <a:r>
              <a:rPr lang="en-US" sz="2000" dirty="0" smtClean="0"/>
              <a:t>on the </a:t>
            </a:r>
            <a:r>
              <a:rPr lang="en-US" sz="2000" dirty="0"/>
              <a:t>time of year and symptom </a:t>
            </a:r>
            <a:r>
              <a:rPr lang="en-US" sz="2000" dirty="0" smtClean="0"/>
              <a:t>pattern.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D074-DFFE-4722-A012-82055BD4D01F}" type="slidenum">
              <a:rPr lang="fa-IR" smtClean="0"/>
              <a:t>31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90573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PERIPARTUM CARE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330036"/>
            <a:ext cx="8915400" cy="5334000"/>
          </a:xfrm>
        </p:spPr>
        <p:txBody>
          <a:bodyPr>
            <a:normAutofit/>
          </a:bodyPr>
          <a:lstStyle/>
          <a:p>
            <a:pPr algn="l" rtl="0"/>
            <a:r>
              <a:rPr lang="en-US" sz="2000" b="1" dirty="0">
                <a:solidFill>
                  <a:srgbClr val="FF0000"/>
                </a:solidFill>
              </a:rPr>
              <a:t>Oxytocin</a:t>
            </a:r>
            <a:r>
              <a:rPr lang="en-US" sz="2000" dirty="0"/>
              <a:t> is the drug of </a:t>
            </a:r>
            <a:r>
              <a:rPr lang="en-US" sz="2000" b="1" dirty="0"/>
              <a:t>choice for induction of labor and control of </a:t>
            </a:r>
            <a:r>
              <a:rPr lang="en-US" sz="2000" b="1" dirty="0" smtClean="0"/>
              <a:t>postpartum hemorrhage.</a:t>
            </a:r>
          </a:p>
          <a:p>
            <a:pPr algn="l" rtl="0"/>
            <a:r>
              <a:rPr lang="en-US" sz="2000" dirty="0"/>
              <a:t>Analogs of </a:t>
            </a:r>
            <a:r>
              <a:rPr lang="en-US" sz="2000" b="1" dirty="0">
                <a:solidFill>
                  <a:srgbClr val="FF0000"/>
                </a:solidFill>
              </a:rPr>
              <a:t>prostaglandin F2-alpha </a:t>
            </a:r>
            <a:r>
              <a:rPr lang="en-US" sz="2000" dirty="0"/>
              <a:t>(eg, carboprost) can cause </a:t>
            </a:r>
            <a:r>
              <a:rPr lang="en-US" sz="2000" b="1" i="1" dirty="0" smtClean="0"/>
              <a:t>bronchoconstriction</a:t>
            </a:r>
            <a:r>
              <a:rPr lang="en-US" sz="2000" dirty="0" smtClean="0"/>
              <a:t> and </a:t>
            </a:r>
            <a:r>
              <a:rPr lang="en-US" sz="2000" dirty="0"/>
              <a:t>should </a:t>
            </a:r>
            <a:r>
              <a:rPr lang="en-US" sz="2000" b="1" dirty="0"/>
              <a:t>not </a:t>
            </a:r>
            <a:r>
              <a:rPr lang="en-US" sz="2000" dirty="0"/>
              <a:t>be used for termination of pregnancy, cervical </a:t>
            </a:r>
            <a:r>
              <a:rPr lang="en-US" sz="2000" dirty="0" smtClean="0"/>
              <a:t>ripening, induction </a:t>
            </a:r>
            <a:r>
              <a:rPr lang="en-US" sz="2000" dirty="0"/>
              <a:t>of labor, or control of uterine </a:t>
            </a:r>
            <a:r>
              <a:rPr lang="en-US" sz="2000" dirty="0" smtClean="0"/>
              <a:t>hemorrhage</a:t>
            </a:r>
          </a:p>
          <a:p>
            <a:pPr algn="l" rtl="0"/>
            <a:r>
              <a:rPr lang="en-US" sz="2000" b="1" dirty="0">
                <a:solidFill>
                  <a:srgbClr val="FF0000"/>
                </a:solidFill>
              </a:rPr>
              <a:t>Prostaglandin E2 </a:t>
            </a:r>
            <a:r>
              <a:rPr lang="en-US" sz="2000" dirty="0"/>
              <a:t>(</a:t>
            </a:r>
            <a:r>
              <a:rPr lang="en-US" sz="2000" b="1" dirty="0"/>
              <a:t>dinoprostone</a:t>
            </a:r>
            <a:r>
              <a:rPr lang="en-US" sz="2000" dirty="0"/>
              <a:t>, in gel or suppository form) and </a:t>
            </a:r>
            <a:r>
              <a:rPr lang="en-US" sz="2000" b="1" dirty="0">
                <a:solidFill>
                  <a:srgbClr val="FF0000"/>
                </a:solidFill>
              </a:rPr>
              <a:t>prostaglandin </a:t>
            </a:r>
            <a:r>
              <a:rPr lang="en-US" sz="2000" b="1" dirty="0" smtClean="0">
                <a:solidFill>
                  <a:srgbClr val="FF0000"/>
                </a:solidFill>
              </a:rPr>
              <a:t>E1</a:t>
            </a:r>
            <a:r>
              <a:rPr lang="en-US" sz="2000" dirty="0" smtClean="0"/>
              <a:t> (</a:t>
            </a:r>
            <a:r>
              <a:rPr lang="en-US" sz="2000" b="1" dirty="0" smtClean="0"/>
              <a:t>misoprostol</a:t>
            </a:r>
            <a:r>
              <a:rPr lang="en-US" sz="2000" dirty="0"/>
              <a:t>) are considered safer analogs, if prostaglandin treatment is </a:t>
            </a:r>
            <a:r>
              <a:rPr lang="en-US" sz="2000" dirty="0" smtClean="0"/>
              <a:t>required, due </a:t>
            </a:r>
            <a:r>
              <a:rPr lang="en-US" sz="2000" dirty="0"/>
              <a:t>to their </a:t>
            </a:r>
            <a:r>
              <a:rPr lang="en-US" sz="2000" b="1" dirty="0"/>
              <a:t>bronchodilatory</a:t>
            </a:r>
            <a:r>
              <a:rPr lang="en-US" sz="2000" dirty="0"/>
              <a:t> </a:t>
            </a:r>
            <a:r>
              <a:rPr lang="en-US" sz="2000" dirty="0" smtClean="0"/>
              <a:t>effects</a:t>
            </a:r>
          </a:p>
          <a:p>
            <a:pPr algn="l" rtl="0"/>
            <a:r>
              <a:rPr lang="en-US" sz="2000" b="1" dirty="0"/>
              <a:t>For peripartum pain </a:t>
            </a:r>
            <a:r>
              <a:rPr lang="en-US" sz="2000" dirty="0"/>
              <a:t>control, </a:t>
            </a:r>
            <a:r>
              <a:rPr lang="en-US" sz="2000" b="1" dirty="0">
                <a:solidFill>
                  <a:srgbClr val="FF0000"/>
                </a:solidFill>
              </a:rPr>
              <a:t>morphine</a:t>
            </a:r>
            <a:r>
              <a:rPr lang="en-US" sz="2000" dirty="0"/>
              <a:t> and </a:t>
            </a:r>
            <a:r>
              <a:rPr lang="en-US" sz="2000" b="1" dirty="0">
                <a:solidFill>
                  <a:srgbClr val="FF0000"/>
                </a:solidFill>
              </a:rPr>
              <a:t>meperidine</a:t>
            </a:r>
            <a:r>
              <a:rPr lang="en-US" sz="2000" dirty="0"/>
              <a:t> </a:t>
            </a:r>
            <a:r>
              <a:rPr lang="en-US" sz="2000" u="sng" dirty="0"/>
              <a:t>should be avoided, </a:t>
            </a:r>
            <a:r>
              <a:rPr lang="en-US" sz="2000" u="sng" dirty="0" smtClean="0"/>
              <a:t>if possible</a:t>
            </a:r>
            <a:r>
              <a:rPr lang="en-US" sz="2000" dirty="0"/>
              <a:t>, since they can induce histamine release, especially from skin mast </a:t>
            </a:r>
            <a:r>
              <a:rPr lang="en-US" sz="2000" dirty="0" smtClean="0"/>
              <a:t>cells; however</a:t>
            </a:r>
            <a:r>
              <a:rPr lang="en-US" sz="2000" dirty="0"/>
              <a:t>, evidence of acute bronchoconstriction caused by these agents is </a:t>
            </a:r>
            <a:r>
              <a:rPr lang="en-US" sz="2000" dirty="0" smtClean="0"/>
              <a:t>lacking</a:t>
            </a:r>
          </a:p>
          <a:p>
            <a:pPr algn="l" rtl="0"/>
            <a:r>
              <a:rPr lang="en-US" sz="2000" b="1" dirty="0"/>
              <a:t>Butorphanol</a:t>
            </a:r>
            <a:r>
              <a:rPr lang="en-US" sz="2000" dirty="0"/>
              <a:t> or </a:t>
            </a:r>
            <a:r>
              <a:rPr lang="en-US" sz="2000" b="1" dirty="0"/>
              <a:t>fentanyl</a:t>
            </a:r>
            <a:r>
              <a:rPr lang="en-US" sz="2000" dirty="0"/>
              <a:t> may be appropriate alternatives</a:t>
            </a:r>
            <a:endParaRPr lang="fa-I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D074-DFFE-4722-A012-82055BD4D01F}" type="slidenum">
              <a:rPr lang="fa-IR" smtClean="0"/>
              <a:t>32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44553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419600"/>
          </a:xfrm>
        </p:spPr>
        <p:txBody>
          <a:bodyPr>
            <a:noAutofit/>
          </a:bodyPr>
          <a:lstStyle/>
          <a:p>
            <a:pPr algn="l" rtl="0"/>
            <a:r>
              <a:rPr lang="en-US" sz="2000" b="1" dirty="0"/>
              <a:t>Epidural anesthesia is preferred </a:t>
            </a:r>
            <a:r>
              <a:rPr lang="en-US" sz="2000" dirty="0"/>
              <a:t>for the asthmatic patient who opts for pain </a:t>
            </a:r>
            <a:r>
              <a:rPr lang="en-US" sz="2000" dirty="0" smtClean="0"/>
              <a:t>control during </a:t>
            </a:r>
            <a:r>
              <a:rPr lang="en-US" sz="2000" dirty="0"/>
              <a:t>labor because it </a:t>
            </a:r>
            <a:r>
              <a:rPr lang="en-US" sz="2000" b="1" dirty="0"/>
              <a:t>reduces oxygen consumption and minute ventilation</a:t>
            </a:r>
            <a:r>
              <a:rPr lang="en-US" sz="2000" dirty="0"/>
              <a:t> in </a:t>
            </a:r>
            <a:r>
              <a:rPr lang="en-US" sz="2000" dirty="0" smtClean="0"/>
              <a:t>the first </a:t>
            </a:r>
            <a:r>
              <a:rPr lang="en-US" sz="2000" dirty="0"/>
              <a:t>and second stages of labor and usually can provide adequate anesthesia </a:t>
            </a:r>
            <a:r>
              <a:rPr lang="en-US" sz="2000" dirty="0" smtClean="0"/>
              <a:t>if cesarean </a:t>
            </a:r>
            <a:r>
              <a:rPr lang="en-US" sz="2000" dirty="0"/>
              <a:t>delivery becomes necessary</a:t>
            </a:r>
            <a:r>
              <a:rPr lang="en-US" sz="2000" dirty="0" smtClean="0"/>
              <a:t>.</a:t>
            </a:r>
          </a:p>
          <a:p>
            <a:pPr algn="l" rtl="0"/>
            <a:r>
              <a:rPr lang="en-US" sz="2000" dirty="0"/>
              <a:t>If </a:t>
            </a:r>
            <a:r>
              <a:rPr lang="en-US" sz="2000" b="1" u="sng" dirty="0"/>
              <a:t>general anesthesia </a:t>
            </a:r>
            <a:r>
              <a:rPr lang="en-US" sz="2000" dirty="0"/>
              <a:t>is required, </a:t>
            </a:r>
            <a:r>
              <a:rPr lang="en-US" sz="2000" b="1" dirty="0"/>
              <a:t>ketamine</a:t>
            </a:r>
            <a:r>
              <a:rPr lang="en-US" sz="2000" dirty="0"/>
              <a:t> and </a:t>
            </a:r>
            <a:r>
              <a:rPr lang="en-US" sz="2000" b="1" dirty="0"/>
              <a:t>halogenated anesthetics </a:t>
            </a:r>
            <a:r>
              <a:rPr lang="en-US" sz="2000" dirty="0" smtClean="0"/>
              <a:t>are preferred</a:t>
            </a:r>
            <a:r>
              <a:rPr lang="en-US" sz="2000" dirty="0"/>
              <a:t>, because they </a:t>
            </a:r>
            <a:r>
              <a:rPr lang="en-US" sz="2000" dirty="0" smtClean="0"/>
              <a:t>may </a:t>
            </a:r>
            <a:r>
              <a:rPr lang="en-US" sz="2000" dirty="0"/>
              <a:t>have a bronchodilatory effect</a:t>
            </a:r>
            <a:r>
              <a:rPr lang="en-US" sz="2000" dirty="0" smtClean="0"/>
              <a:t>.</a:t>
            </a:r>
          </a:p>
          <a:p>
            <a:pPr algn="l" rtl="0"/>
            <a:endParaRPr lang="en-US" sz="2000" dirty="0"/>
          </a:p>
          <a:p>
            <a:pPr algn="l" rtl="0"/>
            <a:r>
              <a:rPr lang="en-US" sz="2000" dirty="0"/>
              <a:t>If high doses of SABA have been given during labor and delivery, blood </a:t>
            </a:r>
            <a:r>
              <a:rPr lang="en-US" sz="2000" dirty="0" smtClean="0"/>
              <a:t>glucose levels </a:t>
            </a:r>
            <a:r>
              <a:rPr lang="en-US" sz="2000" dirty="0"/>
              <a:t>should be monitored in the baby (especially if preterm) for the first 24 hours.</a:t>
            </a:r>
            <a:endParaRPr lang="fa-I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D074-DFFE-4722-A012-82055BD4D01F}" type="slidenum">
              <a:rPr lang="fa-IR" smtClean="0"/>
              <a:t>33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40115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7850" y="322311"/>
            <a:ext cx="9381836" cy="625455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D074-DFFE-4722-A012-82055BD4D01F}" type="slidenum">
              <a:rPr lang="fa-IR" smtClean="0"/>
              <a:t>34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32236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852710"/>
            <a:ext cx="8911687" cy="1280890"/>
          </a:xfrm>
        </p:spPr>
        <p:txBody>
          <a:bodyPr/>
          <a:lstStyle/>
          <a:p>
            <a:pPr rtl="0"/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000" dirty="0"/>
              <a:t>There is a small but significant increase in complications of pregnancy in patients </a:t>
            </a:r>
            <a:r>
              <a:rPr lang="en-US" sz="2000" dirty="0" smtClean="0"/>
              <a:t>with asthma </a:t>
            </a:r>
            <a:r>
              <a:rPr lang="en-US" sz="2000" dirty="0"/>
              <a:t>at </a:t>
            </a:r>
            <a:r>
              <a:rPr lang="en-US" sz="2000" dirty="0" smtClean="0"/>
              <a:t>baseline.</a:t>
            </a:r>
          </a:p>
          <a:p>
            <a:pPr algn="l" rtl="0"/>
            <a:r>
              <a:rPr lang="en-US" sz="2000" dirty="0" smtClean="0"/>
              <a:t>patients </a:t>
            </a:r>
            <a:r>
              <a:rPr lang="en-US" sz="2000" dirty="0"/>
              <a:t>with </a:t>
            </a:r>
            <a:r>
              <a:rPr lang="en-US" sz="2000" dirty="0" smtClean="0"/>
              <a:t>asthma, on </a:t>
            </a:r>
            <a:r>
              <a:rPr lang="en-US" sz="2000" dirty="0"/>
              <a:t>average, have a </a:t>
            </a:r>
            <a:r>
              <a:rPr lang="en-US" sz="2000" b="1" dirty="0"/>
              <a:t>15 to 20 percent</a:t>
            </a:r>
            <a:r>
              <a:rPr lang="en-US" sz="2000" dirty="0"/>
              <a:t> increased risk of </a:t>
            </a:r>
            <a:r>
              <a:rPr lang="en-US" sz="2000" b="1" dirty="0"/>
              <a:t>perinatal mortality</a:t>
            </a:r>
            <a:r>
              <a:rPr lang="en-US" sz="2000" dirty="0"/>
              <a:t>, </a:t>
            </a:r>
            <a:r>
              <a:rPr lang="en-US" sz="2000" b="1" dirty="0" smtClean="0"/>
              <a:t>preeclampsia</a:t>
            </a:r>
            <a:r>
              <a:rPr lang="en-US" sz="2000" dirty="0" smtClean="0"/>
              <a:t>, </a:t>
            </a:r>
            <a:r>
              <a:rPr lang="en-US" sz="2000" b="1" dirty="0" smtClean="0"/>
              <a:t>preterm </a:t>
            </a:r>
            <a:r>
              <a:rPr lang="en-US" sz="2000" b="1" dirty="0"/>
              <a:t>delivery</a:t>
            </a:r>
            <a:r>
              <a:rPr lang="en-US" sz="2000" dirty="0"/>
              <a:t>, or </a:t>
            </a:r>
            <a:r>
              <a:rPr lang="en-US" sz="2000" b="1" dirty="0"/>
              <a:t>low birth weight infants </a:t>
            </a:r>
            <a:endParaRPr lang="en-US" sz="2000" b="1" dirty="0" smtClean="0"/>
          </a:p>
          <a:p>
            <a:pPr algn="l" rtl="0"/>
            <a:r>
              <a:rPr lang="en-US" sz="2000" dirty="0" smtClean="0"/>
              <a:t>patients </a:t>
            </a:r>
            <a:r>
              <a:rPr lang="en-US" sz="2000" dirty="0"/>
              <a:t>with </a:t>
            </a:r>
            <a:r>
              <a:rPr lang="en-US" sz="2000" b="1" dirty="0"/>
              <a:t>more severe asthma </a:t>
            </a:r>
            <a:r>
              <a:rPr lang="en-US" sz="2000" dirty="0"/>
              <a:t>have a </a:t>
            </a:r>
            <a:r>
              <a:rPr lang="en-US" sz="2000" b="1" dirty="0"/>
              <a:t>30 to 100 percent increased risk</a:t>
            </a:r>
            <a:endParaRPr lang="fa-IR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D074-DFFE-4722-A012-82055BD4D01F}" type="slidenum">
              <a:rPr lang="fa-IR" smtClean="0"/>
              <a:t>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2022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dirty="0"/>
              <a:t>MAINTAINING ASTHMA CONTROL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239491"/>
          </a:xfrm>
        </p:spPr>
        <p:txBody>
          <a:bodyPr>
            <a:normAutofit/>
          </a:bodyPr>
          <a:lstStyle/>
          <a:p>
            <a:pPr algn="l" rtl="0"/>
            <a:r>
              <a:rPr lang="en-US" sz="2000" dirty="0"/>
              <a:t>Asthma may improve, worsen, or remain unchanged in severity during </a:t>
            </a:r>
            <a:r>
              <a:rPr lang="en-US" sz="2000" dirty="0" smtClean="0"/>
              <a:t>pregnancy</a:t>
            </a:r>
          </a:p>
          <a:p>
            <a:pPr algn="l" rtl="0"/>
            <a:endParaRPr lang="en-US" sz="2000" dirty="0" smtClean="0"/>
          </a:p>
          <a:p>
            <a:pPr algn="l" rtl="0"/>
            <a:r>
              <a:rPr lang="en-US" sz="2000" dirty="0" smtClean="0"/>
              <a:t>The </a:t>
            </a:r>
            <a:r>
              <a:rPr lang="en-US" sz="2000" dirty="0"/>
              <a:t>two primary goals of asthma </a:t>
            </a:r>
            <a:r>
              <a:rPr lang="en-US" sz="2000" dirty="0" smtClean="0"/>
              <a:t>management</a:t>
            </a:r>
          </a:p>
          <a:p>
            <a:pPr algn="l" rtl="0">
              <a:buFont typeface="Courier New" panose="02070309020205020404" pitchFamily="49" charset="0"/>
              <a:buChar char="o"/>
            </a:pPr>
            <a:r>
              <a:rPr lang="en-US" sz="2000" b="1" dirty="0" smtClean="0"/>
              <a:t>prevention </a:t>
            </a:r>
            <a:r>
              <a:rPr lang="en-US" sz="2000" b="1" dirty="0"/>
              <a:t>of acute </a:t>
            </a:r>
            <a:r>
              <a:rPr lang="en-US" sz="2000" b="1" dirty="0" smtClean="0"/>
              <a:t>exacerbations</a:t>
            </a:r>
            <a:endParaRPr lang="en-US" sz="2000" dirty="0"/>
          </a:p>
          <a:p>
            <a:pPr algn="l" rtl="0">
              <a:buFont typeface="Courier New" panose="02070309020205020404" pitchFamily="49" charset="0"/>
              <a:buChar char="o"/>
            </a:pPr>
            <a:r>
              <a:rPr lang="en-US" sz="2000" b="1" dirty="0" smtClean="0"/>
              <a:t>optimization </a:t>
            </a:r>
            <a:r>
              <a:rPr lang="en-US" sz="2000" b="1" dirty="0"/>
              <a:t>of ongoing asthma </a:t>
            </a:r>
            <a:r>
              <a:rPr lang="en-US" sz="2000" b="1" dirty="0" smtClean="0"/>
              <a:t>control</a:t>
            </a:r>
          </a:p>
          <a:p>
            <a:pPr algn="l" rtl="0"/>
            <a:endParaRPr lang="en-US" sz="2000" dirty="0" smtClean="0"/>
          </a:p>
          <a:p>
            <a:pPr algn="l" rtl="0"/>
            <a:r>
              <a:rPr lang="en-US" sz="2000" dirty="0" smtClean="0"/>
              <a:t>the </a:t>
            </a:r>
            <a:r>
              <a:rPr lang="en-US" sz="2000" dirty="0"/>
              <a:t>benefit of </a:t>
            </a:r>
            <a:r>
              <a:rPr lang="en-US" sz="2000" b="1" dirty="0"/>
              <a:t>active treatment to maintain asthma control and prevent </a:t>
            </a:r>
            <a:r>
              <a:rPr lang="en-US" sz="2000" b="1" dirty="0" smtClean="0"/>
              <a:t>exacerbations</a:t>
            </a:r>
            <a:r>
              <a:rPr lang="en-US" sz="2000" dirty="0" smtClean="0"/>
              <a:t> </a:t>
            </a:r>
            <a:r>
              <a:rPr lang="en-US" sz="2000" u="sng" dirty="0" smtClean="0"/>
              <a:t>outweighs</a:t>
            </a:r>
            <a:r>
              <a:rPr lang="en-US" sz="2000" dirty="0" smtClean="0"/>
              <a:t> </a:t>
            </a:r>
            <a:r>
              <a:rPr lang="en-US" sz="2000" dirty="0"/>
              <a:t>the </a:t>
            </a:r>
            <a:r>
              <a:rPr lang="en-US" sz="2000" b="1" dirty="0"/>
              <a:t>potential risks of routinely used asthma medications</a:t>
            </a:r>
            <a:endParaRPr lang="fa-IR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D074-DFFE-4722-A012-82055BD4D01F}" type="slidenum">
              <a:rPr lang="fa-IR" smtClean="0"/>
              <a:t>5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83745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dirty="0"/>
              <a:t>Adjustments to pharmacologic therapy in pregnancy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000" dirty="0" smtClean="0"/>
              <a:t>The general principles of pharmacologic therapy for asthma during pregnancy are </a:t>
            </a:r>
            <a:r>
              <a:rPr lang="en-US" sz="2000" b="1" dirty="0" smtClean="0"/>
              <a:t>similar to those in nonpregnant</a:t>
            </a:r>
            <a:r>
              <a:rPr lang="en-US" sz="2000" b="1" dirty="0"/>
              <a:t> </a:t>
            </a:r>
            <a:r>
              <a:rPr lang="en-US" sz="2000" b="1" dirty="0" smtClean="0"/>
              <a:t>patients</a:t>
            </a:r>
            <a:r>
              <a:rPr lang="en-US" sz="2000" dirty="0" smtClean="0"/>
              <a:t> </a:t>
            </a:r>
            <a:r>
              <a:rPr lang="en-US" sz="2000" dirty="0"/>
              <a:t>and involve </a:t>
            </a:r>
            <a:r>
              <a:rPr lang="en-US" sz="2000" b="1" dirty="0"/>
              <a:t>a step-wise approach </a:t>
            </a:r>
            <a:r>
              <a:rPr lang="en-US" sz="2000" dirty="0"/>
              <a:t>to achieve </a:t>
            </a:r>
            <a:r>
              <a:rPr lang="en-US" sz="2000" dirty="0" smtClean="0"/>
              <a:t>and </a:t>
            </a:r>
            <a:r>
              <a:rPr lang="en-US" sz="2000" dirty="0"/>
              <a:t>maintain asthma control, </a:t>
            </a:r>
            <a:r>
              <a:rPr lang="en-US" sz="2000" dirty="0" smtClean="0"/>
              <a:t>as recommended </a:t>
            </a:r>
            <a:r>
              <a:rPr lang="en-US" sz="2000" dirty="0"/>
              <a:t>by national and international guidelines</a:t>
            </a:r>
            <a:endParaRPr lang="fa-IR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D074-DFFE-4722-A012-82055BD4D01F}" type="slidenum">
              <a:rPr lang="fa-IR" smtClean="0"/>
              <a:t>6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82092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4546" t="14394" r="1010" b="10017"/>
          <a:stretch/>
        </p:blipFill>
        <p:spPr>
          <a:xfrm>
            <a:off x="609600" y="0"/>
            <a:ext cx="11236036" cy="6744626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D074-DFFE-4722-A012-82055BD4D01F}" type="slidenum">
              <a:rPr lang="fa-IR" smtClean="0"/>
              <a:t>7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29084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b="1" dirty="0"/>
              <a:t>Current guidelines emphasize the following </a:t>
            </a:r>
            <a:r>
              <a:rPr lang="en-US" b="1" dirty="0" smtClean="0"/>
              <a:t>points:</a:t>
            </a:r>
          </a:p>
          <a:p>
            <a:pPr algn="l" rtl="0"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 algn="l" rtl="0">
              <a:buFont typeface="Courier New" panose="02070309020205020404" pitchFamily="49" charset="0"/>
              <a:buChar char="o"/>
            </a:pPr>
            <a:r>
              <a:rPr lang="en-US" dirty="0" smtClean="0"/>
              <a:t>All </a:t>
            </a:r>
            <a:r>
              <a:rPr lang="en-US" dirty="0"/>
              <a:t>patients should have </a:t>
            </a:r>
            <a:r>
              <a:rPr lang="en-US" b="1" dirty="0"/>
              <a:t>access to an inhaler for quick relief </a:t>
            </a:r>
            <a:r>
              <a:rPr lang="en-US" dirty="0"/>
              <a:t>of asthma </a:t>
            </a:r>
            <a:r>
              <a:rPr lang="en-US" dirty="0" smtClean="0"/>
              <a:t>symptoms.</a:t>
            </a:r>
          </a:p>
          <a:p>
            <a:pPr algn="l" rtl="0">
              <a:buFont typeface="Courier New" panose="02070309020205020404" pitchFamily="49" charset="0"/>
              <a:buChar char="o"/>
            </a:pPr>
            <a:r>
              <a:rPr lang="en-US" dirty="0" smtClean="0"/>
              <a:t>Choices </a:t>
            </a:r>
            <a:r>
              <a:rPr lang="en-US" dirty="0"/>
              <a:t>include </a:t>
            </a:r>
            <a:r>
              <a:rPr lang="en-US" b="1" dirty="0"/>
              <a:t>a short-acting beta-agonist </a:t>
            </a:r>
            <a:r>
              <a:rPr lang="en-US" dirty="0"/>
              <a:t>(eg, albuterol) or a </a:t>
            </a:r>
            <a:r>
              <a:rPr lang="en-US" b="1" dirty="0"/>
              <a:t>combination </a:t>
            </a:r>
            <a:r>
              <a:rPr lang="en-US" b="1" dirty="0" smtClean="0"/>
              <a:t>inhaler with </a:t>
            </a:r>
            <a:r>
              <a:rPr lang="en-US" b="1" dirty="0"/>
              <a:t>formoterol and a low-dose inhaled glucocorticoid (eg, formoterol-budesonide</a:t>
            </a:r>
            <a:r>
              <a:rPr lang="en-US" b="1" dirty="0" smtClean="0"/>
              <a:t>)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D074-DFFE-4722-A012-82055BD4D01F}" type="slidenum">
              <a:rPr lang="fa-IR" smtClean="0"/>
              <a:t>8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51335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253345"/>
          </a:xfrm>
        </p:spPr>
        <p:txBody>
          <a:bodyPr>
            <a:normAutofit/>
          </a:bodyPr>
          <a:lstStyle/>
          <a:p>
            <a:pPr algn="l" rtl="0"/>
            <a:r>
              <a:rPr lang="en-US" dirty="0"/>
              <a:t>For patients with </a:t>
            </a:r>
            <a:r>
              <a:rPr lang="en-US" b="1" i="1" dirty="0"/>
              <a:t>mild persistent </a:t>
            </a:r>
            <a:r>
              <a:rPr lang="en-US" dirty="0"/>
              <a:t>or </a:t>
            </a:r>
            <a:r>
              <a:rPr lang="en-US" b="1" i="1" dirty="0"/>
              <a:t>more severe </a:t>
            </a:r>
            <a:r>
              <a:rPr lang="en-US" dirty="0"/>
              <a:t>asthma, </a:t>
            </a:r>
            <a:r>
              <a:rPr lang="en-US" b="1" dirty="0"/>
              <a:t>inhaled glucocorticoids</a:t>
            </a:r>
            <a:r>
              <a:rPr lang="en-US" dirty="0"/>
              <a:t> reduce exacerbations during pregnancy, and cessation of inhaled glucocorticoids during pregnancy increases the risk of an </a:t>
            </a:r>
            <a:r>
              <a:rPr lang="en-US" dirty="0" smtClean="0"/>
              <a:t>exacerbation.</a:t>
            </a:r>
          </a:p>
          <a:p>
            <a:pPr algn="l" rtl="0"/>
            <a:r>
              <a:rPr lang="en-US" b="1" dirty="0" smtClean="0">
                <a:solidFill>
                  <a:srgbClr val="FF0000"/>
                </a:solidFill>
              </a:rPr>
              <a:t>Budesonide</a:t>
            </a:r>
            <a:r>
              <a:rPr lang="en-US" dirty="0" smtClean="0"/>
              <a:t> </a:t>
            </a:r>
            <a:r>
              <a:rPr lang="en-US" dirty="0"/>
              <a:t>has been the </a:t>
            </a:r>
            <a:r>
              <a:rPr lang="en-US" b="1" dirty="0"/>
              <a:t>preferred inhaled glucocorticoid </a:t>
            </a:r>
            <a:endParaRPr lang="en-US" b="1" dirty="0" smtClean="0"/>
          </a:p>
          <a:p>
            <a:pPr algn="l" rtl="0"/>
            <a:endParaRPr lang="en-US" b="1" dirty="0"/>
          </a:p>
          <a:p>
            <a:pPr algn="l" rtl="0"/>
            <a:r>
              <a:rPr lang="en-US" b="1" dirty="0" smtClean="0">
                <a:solidFill>
                  <a:srgbClr val="FF0000"/>
                </a:solidFill>
              </a:rPr>
              <a:t>Other </a:t>
            </a:r>
            <a:r>
              <a:rPr lang="en-US" b="1" dirty="0">
                <a:solidFill>
                  <a:srgbClr val="FF0000"/>
                </a:solidFill>
              </a:rPr>
              <a:t>inhaled glucocorticoids </a:t>
            </a:r>
            <a:r>
              <a:rPr lang="en-US" b="1" dirty="0"/>
              <a:t>could be continued </a:t>
            </a:r>
            <a:r>
              <a:rPr lang="en-US" dirty="0"/>
              <a:t>if the patient was well-controlled on one of these medications prior to </a:t>
            </a:r>
            <a:r>
              <a:rPr lang="en-US" dirty="0" smtClean="0"/>
              <a:t>pregnancy</a:t>
            </a:r>
          </a:p>
          <a:p>
            <a:pPr algn="l" rtl="0"/>
            <a:r>
              <a:rPr lang="en-US" dirty="0" smtClean="0"/>
              <a:t>More </a:t>
            </a:r>
            <a:r>
              <a:rPr lang="en-US" dirty="0"/>
              <a:t>recent data for </a:t>
            </a:r>
            <a:r>
              <a:rPr lang="en-US" b="1" dirty="0">
                <a:solidFill>
                  <a:srgbClr val="FF0000"/>
                </a:solidFill>
              </a:rPr>
              <a:t>fluticasone</a:t>
            </a:r>
            <a:r>
              <a:rPr lang="en-US" dirty="0"/>
              <a:t> have been reassuring regarding the risk for low birth weight (&lt;2500 grams), small for gestational age (&lt;10 percentile for babies of same gestational age), preterm birth (&lt;37 </a:t>
            </a:r>
            <a:r>
              <a:rPr lang="en-US" dirty="0" smtClean="0"/>
              <a:t>weeks), </a:t>
            </a:r>
            <a:r>
              <a:rPr lang="en-US" dirty="0"/>
              <a:t>and major congenital malformations</a:t>
            </a:r>
            <a:endParaRPr lang="fa-IR" dirty="0"/>
          </a:p>
          <a:p>
            <a:pPr algn="l" rtl="0"/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1D074-DFFE-4722-A012-82055BD4D01F}" type="slidenum">
              <a:rPr lang="fa-IR" smtClean="0"/>
              <a:t>9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12026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377</TotalTime>
  <Words>1915</Words>
  <Application>Microsoft Office PowerPoint</Application>
  <PresentationFormat>Custom</PresentationFormat>
  <Paragraphs>164</Paragraphs>
  <Slides>34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Wisp</vt:lpstr>
      <vt:lpstr>In the name of God</vt:lpstr>
      <vt:lpstr>Management of asthma during pregnancy</vt:lpstr>
      <vt:lpstr>Introduction</vt:lpstr>
      <vt:lpstr>PowerPoint Presentation</vt:lpstr>
      <vt:lpstr>MAINTAINING ASTHMA CONTROL</vt:lpstr>
      <vt:lpstr>Adjustments to pharmacologic therapy in pregnancy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Inhaled beta-adrenergic agonists</vt:lpstr>
      <vt:lpstr>PowerPoint Presentation</vt:lpstr>
      <vt:lpstr>Oral/Systemic glucocorticoids</vt:lpstr>
      <vt:lpstr>PowerPoint Presentation</vt:lpstr>
      <vt:lpstr>Inhaled glucocorticoids</vt:lpstr>
      <vt:lpstr>Muscarinic antagonists</vt:lpstr>
      <vt:lpstr>Biologics</vt:lpstr>
      <vt:lpstr>Rarely used medications</vt:lpstr>
      <vt:lpstr>PowerPoint Presentation</vt:lpstr>
      <vt:lpstr>Nonpharmacologic treatments</vt:lpstr>
      <vt:lpstr>ACUTE EXACERBATIONS</vt:lpstr>
      <vt:lpstr>Maternal monitoring</vt:lpstr>
      <vt:lpstr>PowerPoint Presentation</vt:lpstr>
      <vt:lpstr>Fetal monitoring</vt:lpstr>
      <vt:lpstr>Supportive care</vt:lpstr>
      <vt:lpstr>Supplemental oxygen</vt:lpstr>
      <vt:lpstr>Medications</vt:lpstr>
      <vt:lpstr>PowerPoint Presentation</vt:lpstr>
      <vt:lpstr>PowerPoint Presentation</vt:lpstr>
      <vt:lpstr>Respiratory infections</vt:lpstr>
      <vt:lpstr>PERIPARTUM CARE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vahideh amjadi</cp:lastModifiedBy>
  <cp:revision>91</cp:revision>
  <dcterms:created xsi:type="dcterms:W3CDTF">2023-01-30T11:37:28Z</dcterms:created>
  <dcterms:modified xsi:type="dcterms:W3CDTF">2023-06-24T07:10:49Z</dcterms:modified>
</cp:coreProperties>
</file>